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741" r:id="rId6"/>
  </p:sldMasterIdLst>
  <p:notesMasterIdLst>
    <p:notesMasterId r:id="rId22"/>
  </p:notesMasterIdLst>
  <p:sldIdLst>
    <p:sldId id="2147471306" r:id="rId7"/>
    <p:sldId id="2147471307" r:id="rId8"/>
    <p:sldId id="2147471308" r:id="rId9"/>
    <p:sldId id="2141410843" r:id="rId10"/>
    <p:sldId id="2141410844" r:id="rId11"/>
    <p:sldId id="2141410847" r:id="rId12"/>
    <p:sldId id="2147375213" r:id="rId13"/>
    <p:sldId id="2141410849" r:id="rId14"/>
    <p:sldId id="2141410846" r:id="rId15"/>
    <p:sldId id="2147375222" r:id="rId16"/>
    <p:sldId id="2141410850" r:id="rId17"/>
    <p:sldId id="2141410851" r:id="rId18"/>
    <p:sldId id="2147375234" r:id="rId19"/>
    <p:sldId id="2147375232" r:id="rId20"/>
    <p:sldId id="21473752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86"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Aloysius [JACSG NON J&amp;J]" userId="e4336a4a-4021-469e-883a-a372f1bc5ee6" providerId="ADAL" clId="{2B3EE159-1262-499F-B016-652EED94242E}"/>
    <pc:docChg chg="addSld delSld modSld">
      <pc:chgData name="Ho, Aloysius [JACSG NON J&amp;J]" userId="e4336a4a-4021-469e-883a-a372f1bc5ee6" providerId="ADAL" clId="{2B3EE159-1262-499F-B016-652EED94242E}" dt="2023-02-01T03:24:37.233" v="3" actId="47"/>
      <pc:docMkLst>
        <pc:docMk/>
      </pc:docMkLst>
      <pc:sldChg chg="del">
        <pc:chgData name="Ho, Aloysius [JACSG NON J&amp;J]" userId="e4336a4a-4021-469e-883a-a372f1bc5ee6" providerId="ADAL" clId="{2B3EE159-1262-499F-B016-652EED94242E}" dt="2023-01-31T09:33:33.042" v="1" actId="47"/>
        <pc:sldMkLst>
          <pc:docMk/>
          <pc:sldMk cId="2364503726" sldId="2141410842"/>
        </pc:sldMkLst>
      </pc:sldChg>
      <pc:sldChg chg="del">
        <pc:chgData name="Ho, Aloysius [JACSG NON J&amp;J]" userId="e4336a4a-4021-469e-883a-a372f1bc5ee6" providerId="ADAL" clId="{2B3EE159-1262-499F-B016-652EED94242E}" dt="2023-02-01T03:24:37.233" v="3" actId="47"/>
        <pc:sldMkLst>
          <pc:docMk/>
          <pc:sldMk cId="2660529998" sldId="2147471304"/>
        </pc:sldMkLst>
      </pc:sldChg>
      <pc:sldChg chg="del">
        <pc:chgData name="Ho, Aloysius [JACSG NON J&amp;J]" userId="e4336a4a-4021-469e-883a-a372f1bc5ee6" providerId="ADAL" clId="{2B3EE159-1262-499F-B016-652EED94242E}" dt="2023-02-01T03:24:37.233" v="3" actId="47"/>
        <pc:sldMkLst>
          <pc:docMk/>
          <pc:sldMk cId="1813014387" sldId="2147471305"/>
        </pc:sldMkLst>
      </pc:sldChg>
      <pc:sldChg chg="add">
        <pc:chgData name="Ho, Aloysius [JACSG NON J&amp;J]" userId="e4336a4a-4021-469e-883a-a372f1bc5ee6" providerId="ADAL" clId="{2B3EE159-1262-499F-B016-652EED94242E}" dt="2023-01-31T09:33:29.990" v="0"/>
        <pc:sldMkLst>
          <pc:docMk/>
          <pc:sldMk cId="3752501878" sldId="2147471306"/>
        </pc:sldMkLst>
      </pc:sldChg>
      <pc:sldChg chg="add">
        <pc:chgData name="Ho, Aloysius [JACSG NON J&amp;J]" userId="e4336a4a-4021-469e-883a-a372f1bc5ee6" providerId="ADAL" clId="{2B3EE159-1262-499F-B016-652EED94242E}" dt="2023-02-01T03:24:33.836" v="2"/>
        <pc:sldMkLst>
          <pc:docMk/>
          <pc:sldMk cId="4233425062" sldId="2147471307"/>
        </pc:sldMkLst>
      </pc:sldChg>
      <pc:sldChg chg="add">
        <pc:chgData name="Ho, Aloysius [JACSG NON J&amp;J]" userId="e4336a4a-4021-469e-883a-a372f1bc5ee6" providerId="ADAL" clId="{2B3EE159-1262-499F-B016-652EED94242E}" dt="2023-02-01T03:24:33.836" v="2"/>
        <pc:sldMkLst>
          <pc:docMk/>
          <pc:sldMk cId="3089063167" sldId="2147471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63E2-301C-4C58-B4FB-969D8BC2EA18}" type="datetimeFigureOut">
              <a:rPr lang="en-SG" smtClean="0"/>
              <a:t>1/2/2023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6D760-A53B-44C6-8F51-205503C9BFA6}" type="slidenum">
              <a:rPr lang="en-SG" smtClean="0"/>
              <a:t>‹#›</a:t>
            </a:fld>
            <a:endParaRPr lang="en-SG"/>
          </a:p>
        </p:txBody>
      </p:sp>
    </p:spTree>
    <p:extLst>
      <p:ext uri="{BB962C8B-B14F-4D97-AF65-F5344CB8AC3E}">
        <p14:creationId xmlns:p14="http://schemas.microsoft.com/office/powerpoint/2010/main" val="341432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46BD3452-7A03-6241-AE1F-FF9661E2146C}" type="datetime8">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183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67718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1391145" rtl="0" eaLnBrk="1" fontAlgn="auto" latinLnBrk="0" hangingPunct="1">
              <a:lnSpc>
                <a:spcPct val="100000"/>
              </a:lnSpc>
              <a:spcBef>
                <a:spcPts val="0"/>
              </a:spcBef>
              <a:spcAft>
                <a:spcPts val="0"/>
              </a:spcAft>
              <a:buClrTx/>
              <a:buSzTx/>
              <a:buFontTx/>
              <a:buNone/>
              <a:tabLst/>
              <a:defRPr/>
            </a:pPr>
            <a:fld id="{452F10EC-7516-4F25-AE58-DF1567F1427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391145" rtl="0" eaLnBrk="1" fontAlgn="auto" latinLnBrk="0" hangingPunct="1">
                <a:lnSpc>
                  <a:spcPct val="100000"/>
                </a:lnSpc>
                <a:spcBef>
                  <a:spcPts val="0"/>
                </a:spcBef>
                <a:spcAft>
                  <a:spcPts val="0"/>
                </a:spcAft>
                <a:buClrTx/>
                <a:buSzTx/>
                <a:buFontTx/>
                <a:buNone/>
                <a:tabLst/>
                <a:defRPr/>
              </a:pPr>
              <a:t>2</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1391145" rtl="0" eaLnBrk="1" fontAlgn="auto" latinLnBrk="0" hangingPunct="1">
              <a:lnSpc>
                <a:spcPct val="100000"/>
              </a:lnSpc>
              <a:spcBef>
                <a:spcPts val="0"/>
              </a:spcBef>
              <a:spcAft>
                <a:spcPts val="0"/>
              </a:spcAft>
              <a:buClrTx/>
              <a:buSzTx/>
              <a:buFontTx/>
              <a:buNone/>
              <a:tabLst/>
              <a:defRPr/>
            </a:pPr>
            <a:fld id="{452F10EC-7516-4F25-AE58-DF1567F1427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391145"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9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Header Placeholder 3"/>
          <p:cNvSpPr>
            <a:spLocks noGrp="1"/>
          </p:cNvSpPr>
          <p:nvPr>
            <p:ph type="hdr" sz="quarter" idx="10"/>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AD5B6ACD-FE0F-D846-B35E-8A7D8FD1E7F2}"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12"/>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13"/>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19351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a:solidFill>
                  <a:srgbClr val="212121"/>
                </a:solidFill>
                <a:effectLst/>
                <a:latin typeface="Roboto" panose="02000000000000000000" pitchFamily="2" charset="0"/>
              </a:rPr>
              <a:t>Frias-Gomes, C., Torres, J., &amp; </a:t>
            </a:r>
            <a:r>
              <a:rPr lang="en-US" b="0" i="0" err="1">
                <a:solidFill>
                  <a:srgbClr val="212121"/>
                </a:solidFill>
                <a:effectLst/>
                <a:latin typeface="Roboto" panose="02000000000000000000" pitchFamily="2" charset="0"/>
              </a:rPr>
              <a:t>Palmela</a:t>
            </a:r>
            <a:r>
              <a:rPr lang="en-US" b="0" i="0">
                <a:solidFill>
                  <a:srgbClr val="212121"/>
                </a:solidFill>
                <a:effectLst/>
                <a:latin typeface="Roboto" panose="02000000000000000000" pitchFamily="2" charset="0"/>
              </a:rPr>
              <a:t>, C. (2021). Intestinal Ultrasound in Inflammatory Bowel Disease: A Valuable and Increasingly Important Tool. </a:t>
            </a:r>
            <a:r>
              <a:rPr lang="en-US" b="0" i="1">
                <a:solidFill>
                  <a:srgbClr val="212121"/>
                </a:solidFill>
                <a:effectLst/>
                <a:latin typeface="Roboto" panose="02000000000000000000" pitchFamily="2" charset="0"/>
              </a:rPr>
              <a:t>GE Portuguese journal of gastroenterology</a:t>
            </a:r>
            <a:r>
              <a:rPr lang="en-US" b="0" i="0">
                <a:solidFill>
                  <a:srgbClr val="212121"/>
                </a:solidFill>
                <a:effectLst/>
                <a:latin typeface="Roboto" panose="02000000000000000000" pitchFamily="2" charset="0"/>
              </a:rPr>
              <a:t>, </a:t>
            </a:r>
            <a:r>
              <a:rPr lang="en-US" b="0" i="1">
                <a:solidFill>
                  <a:srgbClr val="212121"/>
                </a:solidFill>
                <a:effectLst/>
                <a:latin typeface="Roboto" panose="02000000000000000000" pitchFamily="2" charset="0"/>
              </a:rPr>
              <a:t>29</a:t>
            </a:r>
            <a:r>
              <a:rPr lang="en-US" b="0" i="0">
                <a:solidFill>
                  <a:srgbClr val="212121"/>
                </a:solidFill>
                <a:effectLst/>
                <a:latin typeface="Roboto" panose="02000000000000000000" pitchFamily="2" charset="0"/>
              </a:rPr>
              <a:t>(4), 223–239. https://doi.org/10.1159/000520212</a:t>
            </a:r>
          </a:p>
          <a:p>
            <a:pPr marL="228600" indent="-228600">
              <a:buAutoNum type="arabicPeriod"/>
            </a:pPr>
            <a:r>
              <a:rPr lang="en-US" b="0" i="0" err="1">
                <a:solidFill>
                  <a:srgbClr val="212121"/>
                </a:solidFill>
                <a:effectLst/>
                <a:latin typeface="BlinkMacSystemFont"/>
              </a:rPr>
              <a:t>Stenczel</a:t>
            </a:r>
            <a:r>
              <a:rPr lang="en-US" b="0" i="0">
                <a:solidFill>
                  <a:srgbClr val="212121"/>
                </a:solidFill>
                <a:effectLst/>
                <a:latin typeface="BlinkMacSystemFont"/>
              </a:rPr>
              <a:t>, N. D., </a:t>
            </a:r>
            <a:r>
              <a:rPr lang="en-US" b="0" i="0" err="1">
                <a:solidFill>
                  <a:srgbClr val="212121"/>
                </a:solidFill>
                <a:effectLst/>
                <a:latin typeface="BlinkMacSystemFont"/>
              </a:rPr>
              <a:t>Purcarea</a:t>
            </a:r>
            <a:r>
              <a:rPr lang="en-US" b="0" i="0">
                <a:solidFill>
                  <a:srgbClr val="212121"/>
                </a:solidFill>
                <a:effectLst/>
                <a:latin typeface="BlinkMacSystemFont"/>
              </a:rPr>
              <a:t>, M. R., </a:t>
            </a:r>
            <a:r>
              <a:rPr lang="en-US" b="0" i="0" err="1">
                <a:solidFill>
                  <a:srgbClr val="212121"/>
                </a:solidFill>
                <a:effectLst/>
                <a:latin typeface="BlinkMacSystemFont"/>
              </a:rPr>
              <a:t>Tribus</a:t>
            </a:r>
            <a:r>
              <a:rPr lang="en-US" b="0" i="0">
                <a:solidFill>
                  <a:srgbClr val="212121"/>
                </a:solidFill>
                <a:effectLst/>
                <a:latin typeface="BlinkMacSystemFont"/>
              </a:rPr>
              <a:t>, L. C., &amp; </a:t>
            </a:r>
            <a:r>
              <a:rPr lang="en-US" b="0" i="0" err="1">
                <a:solidFill>
                  <a:srgbClr val="212121"/>
                </a:solidFill>
                <a:effectLst/>
                <a:latin typeface="BlinkMacSystemFont"/>
              </a:rPr>
              <a:t>Oniga</a:t>
            </a:r>
            <a:r>
              <a:rPr lang="en-US" b="0" i="0">
                <a:solidFill>
                  <a:srgbClr val="212121"/>
                </a:solidFill>
                <a:effectLst/>
                <a:latin typeface="BlinkMacSystemFont"/>
              </a:rPr>
              <a:t>, G. H. (2021). The role of the intestinal ultrasound in Crohn's disease diagnosis and monitoring. </a:t>
            </a:r>
            <a:r>
              <a:rPr lang="en-US" b="0" i="1">
                <a:solidFill>
                  <a:srgbClr val="212121"/>
                </a:solidFill>
                <a:effectLst/>
                <a:latin typeface="BlinkMacSystemFont"/>
              </a:rPr>
              <a:t>Journal of medicine and life</a:t>
            </a:r>
            <a:r>
              <a:rPr lang="en-US" b="0" i="0">
                <a:solidFill>
                  <a:srgbClr val="212121"/>
                </a:solidFill>
                <a:effectLst/>
                <a:latin typeface="BlinkMacSystemFont"/>
              </a:rPr>
              <a:t>, </a:t>
            </a:r>
            <a:r>
              <a:rPr lang="en-US" b="0" i="1">
                <a:solidFill>
                  <a:srgbClr val="212121"/>
                </a:solidFill>
                <a:effectLst/>
                <a:latin typeface="BlinkMacSystemFont"/>
              </a:rPr>
              <a:t>14</a:t>
            </a:r>
            <a:r>
              <a:rPr lang="en-US" b="0" i="0">
                <a:solidFill>
                  <a:srgbClr val="212121"/>
                </a:solidFill>
                <a:effectLst/>
                <a:latin typeface="BlinkMacSystemFont"/>
              </a:rPr>
              <a:t>(3), 310–315. https://doi.org/10.25122/jml-2021-0067</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00654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44526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Font typeface="Arial" pitchFamily="34" charset="0"/>
              <a:buNone/>
              <a:tabLst/>
              <a:defRPr/>
            </a:pPr>
            <a:r>
              <a:rPr lang="en-US" b="0" i="0">
                <a:solidFill>
                  <a:srgbClr val="212121"/>
                </a:solidFill>
                <a:effectLst/>
                <a:latin typeface="BlinkMacSystemFont"/>
              </a:rPr>
              <a:t>Novak, K. L., </a:t>
            </a:r>
            <a:r>
              <a:rPr lang="en-US" b="0" i="0" err="1">
                <a:solidFill>
                  <a:srgbClr val="212121"/>
                </a:solidFill>
                <a:effectLst/>
                <a:latin typeface="BlinkMacSystemFont"/>
              </a:rPr>
              <a:t>Nylund</a:t>
            </a:r>
            <a:r>
              <a:rPr lang="en-US" b="0" i="0">
                <a:solidFill>
                  <a:srgbClr val="212121"/>
                </a:solidFill>
                <a:effectLst/>
                <a:latin typeface="BlinkMacSystemFont"/>
              </a:rPr>
              <a:t>, K., </a:t>
            </a:r>
            <a:r>
              <a:rPr lang="en-US" b="0" i="0" err="1">
                <a:solidFill>
                  <a:srgbClr val="212121"/>
                </a:solidFill>
                <a:effectLst/>
                <a:latin typeface="BlinkMacSystemFont"/>
              </a:rPr>
              <a:t>Maaser</a:t>
            </a:r>
            <a:r>
              <a:rPr lang="en-US" b="0" i="0">
                <a:solidFill>
                  <a:srgbClr val="212121"/>
                </a:solidFill>
                <a:effectLst/>
                <a:latin typeface="BlinkMacSystemFont"/>
              </a:rPr>
              <a:t>, C., Petersen, F., </a:t>
            </a:r>
            <a:r>
              <a:rPr lang="en-US" b="0" i="0" err="1">
                <a:solidFill>
                  <a:srgbClr val="212121"/>
                </a:solidFill>
                <a:effectLst/>
                <a:latin typeface="BlinkMacSystemFont"/>
              </a:rPr>
              <a:t>Kucharzik</a:t>
            </a:r>
            <a:r>
              <a:rPr lang="en-US" b="0" i="0">
                <a:solidFill>
                  <a:srgbClr val="212121"/>
                </a:solidFill>
                <a:effectLst/>
                <a:latin typeface="BlinkMacSystemFont"/>
              </a:rPr>
              <a:t>, T., Lu, C., </a:t>
            </a:r>
            <a:r>
              <a:rPr lang="en-US" b="0" i="0" err="1">
                <a:solidFill>
                  <a:srgbClr val="212121"/>
                </a:solidFill>
                <a:effectLst/>
                <a:latin typeface="BlinkMacSystemFont"/>
              </a:rPr>
              <a:t>Allocca</a:t>
            </a:r>
            <a:r>
              <a:rPr lang="en-US" b="0" i="0">
                <a:solidFill>
                  <a:srgbClr val="212121"/>
                </a:solidFill>
                <a:effectLst/>
                <a:latin typeface="BlinkMacSystemFont"/>
              </a:rPr>
              <a:t>, M., </a:t>
            </a:r>
            <a:r>
              <a:rPr lang="en-US" b="0" i="0" err="1">
                <a:solidFill>
                  <a:srgbClr val="212121"/>
                </a:solidFill>
                <a:effectLst/>
                <a:latin typeface="BlinkMacSystemFont"/>
              </a:rPr>
              <a:t>Maconi</a:t>
            </a:r>
            <a:r>
              <a:rPr lang="en-US" b="0" i="0">
                <a:solidFill>
                  <a:srgbClr val="212121"/>
                </a:solidFill>
                <a:effectLst/>
                <a:latin typeface="BlinkMacSystemFont"/>
              </a:rPr>
              <a:t>, G., de </a:t>
            </a:r>
            <a:r>
              <a:rPr lang="en-US" b="0" i="0" err="1">
                <a:solidFill>
                  <a:srgbClr val="212121"/>
                </a:solidFill>
                <a:effectLst/>
                <a:latin typeface="BlinkMacSystemFont"/>
              </a:rPr>
              <a:t>Voogd</a:t>
            </a:r>
            <a:r>
              <a:rPr lang="en-US" b="0" i="0">
                <a:solidFill>
                  <a:srgbClr val="212121"/>
                </a:solidFill>
                <a:effectLst/>
                <a:latin typeface="BlinkMacSystemFont"/>
              </a:rPr>
              <a:t>, F., Christensen, B., Vaughan, R., </a:t>
            </a:r>
            <a:r>
              <a:rPr lang="en-US" b="0" i="0" err="1">
                <a:solidFill>
                  <a:srgbClr val="212121"/>
                </a:solidFill>
                <a:effectLst/>
                <a:latin typeface="BlinkMacSystemFont"/>
              </a:rPr>
              <a:t>Palmela</a:t>
            </a:r>
            <a:r>
              <a:rPr lang="en-US" b="0" i="0">
                <a:solidFill>
                  <a:srgbClr val="212121"/>
                </a:solidFill>
                <a:effectLst/>
                <a:latin typeface="BlinkMacSystemFont"/>
              </a:rPr>
              <a:t>, C., Carter, D., &amp; Wilkens, R. (2021). Expert Consensus on Optimal Acquisition and Development of the International Bowel Ultrasound Segmental Activity Score [IBUS-SAS]: A Reliability and Inter-rater Variability Study on Intestinal Ultrasonography in Crohn's Disease. </a:t>
            </a:r>
            <a:r>
              <a:rPr lang="en-US" b="0" i="1">
                <a:solidFill>
                  <a:srgbClr val="212121"/>
                </a:solidFill>
                <a:effectLst/>
                <a:latin typeface="BlinkMacSystemFont"/>
              </a:rPr>
              <a:t>Journal of Crohn's &amp; colitis</a:t>
            </a:r>
            <a:r>
              <a:rPr lang="en-US" b="0" i="0">
                <a:solidFill>
                  <a:srgbClr val="212121"/>
                </a:solidFill>
                <a:effectLst/>
                <a:latin typeface="BlinkMacSystemFont"/>
              </a:rPr>
              <a:t>, </a:t>
            </a:r>
            <a:r>
              <a:rPr lang="en-US" b="0" i="1">
                <a:solidFill>
                  <a:srgbClr val="212121"/>
                </a:solidFill>
                <a:effectLst/>
                <a:latin typeface="BlinkMacSystemFont"/>
              </a:rPr>
              <a:t>15</a:t>
            </a:r>
            <a:r>
              <a:rPr lang="en-US" b="0" i="0">
                <a:solidFill>
                  <a:srgbClr val="212121"/>
                </a:solidFill>
                <a:effectLst/>
                <a:latin typeface="BlinkMacSystemFont"/>
              </a:rPr>
              <a:t>(4), 609–616. https://doi.org/10.1093/ecco-jcc/jjaa216</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406302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Novak, K. L., </a:t>
            </a:r>
            <a:r>
              <a:rPr lang="en-US" b="0" i="0" err="1">
                <a:solidFill>
                  <a:srgbClr val="212121"/>
                </a:solidFill>
                <a:effectLst/>
                <a:latin typeface="BlinkMacSystemFont"/>
              </a:rPr>
              <a:t>Nylund</a:t>
            </a:r>
            <a:r>
              <a:rPr lang="en-US" b="0" i="0">
                <a:solidFill>
                  <a:srgbClr val="212121"/>
                </a:solidFill>
                <a:effectLst/>
                <a:latin typeface="BlinkMacSystemFont"/>
              </a:rPr>
              <a:t>, K., </a:t>
            </a:r>
            <a:r>
              <a:rPr lang="en-US" b="0" i="0" err="1">
                <a:solidFill>
                  <a:srgbClr val="212121"/>
                </a:solidFill>
                <a:effectLst/>
                <a:latin typeface="BlinkMacSystemFont"/>
              </a:rPr>
              <a:t>Maaser</a:t>
            </a:r>
            <a:r>
              <a:rPr lang="en-US" b="0" i="0">
                <a:solidFill>
                  <a:srgbClr val="212121"/>
                </a:solidFill>
                <a:effectLst/>
                <a:latin typeface="BlinkMacSystemFont"/>
              </a:rPr>
              <a:t>, C., Petersen, F., </a:t>
            </a:r>
            <a:r>
              <a:rPr lang="en-US" b="0" i="0" err="1">
                <a:solidFill>
                  <a:srgbClr val="212121"/>
                </a:solidFill>
                <a:effectLst/>
                <a:latin typeface="BlinkMacSystemFont"/>
              </a:rPr>
              <a:t>Kucharzik</a:t>
            </a:r>
            <a:r>
              <a:rPr lang="en-US" b="0" i="0">
                <a:solidFill>
                  <a:srgbClr val="212121"/>
                </a:solidFill>
                <a:effectLst/>
                <a:latin typeface="BlinkMacSystemFont"/>
              </a:rPr>
              <a:t>, T., Lu, C., </a:t>
            </a:r>
            <a:r>
              <a:rPr lang="en-US" b="0" i="0" err="1">
                <a:solidFill>
                  <a:srgbClr val="212121"/>
                </a:solidFill>
                <a:effectLst/>
                <a:latin typeface="BlinkMacSystemFont"/>
              </a:rPr>
              <a:t>Allocca</a:t>
            </a:r>
            <a:r>
              <a:rPr lang="en-US" b="0" i="0">
                <a:solidFill>
                  <a:srgbClr val="212121"/>
                </a:solidFill>
                <a:effectLst/>
                <a:latin typeface="BlinkMacSystemFont"/>
              </a:rPr>
              <a:t>, M., </a:t>
            </a:r>
            <a:r>
              <a:rPr lang="en-US" b="0" i="0" err="1">
                <a:solidFill>
                  <a:srgbClr val="212121"/>
                </a:solidFill>
                <a:effectLst/>
                <a:latin typeface="BlinkMacSystemFont"/>
              </a:rPr>
              <a:t>Maconi</a:t>
            </a:r>
            <a:r>
              <a:rPr lang="en-US" b="0" i="0">
                <a:solidFill>
                  <a:srgbClr val="212121"/>
                </a:solidFill>
                <a:effectLst/>
                <a:latin typeface="BlinkMacSystemFont"/>
              </a:rPr>
              <a:t>, G., de </a:t>
            </a:r>
            <a:r>
              <a:rPr lang="en-US" b="0" i="0" err="1">
                <a:solidFill>
                  <a:srgbClr val="212121"/>
                </a:solidFill>
                <a:effectLst/>
                <a:latin typeface="BlinkMacSystemFont"/>
              </a:rPr>
              <a:t>Voogd</a:t>
            </a:r>
            <a:r>
              <a:rPr lang="en-US" b="0" i="0">
                <a:solidFill>
                  <a:srgbClr val="212121"/>
                </a:solidFill>
                <a:effectLst/>
                <a:latin typeface="BlinkMacSystemFont"/>
              </a:rPr>
              <a:t>, F., Christensen, B., Vaughan, R., </a:t>
            </a:r>
            <a:r>
              <a:rPr lang="en-US" b="0" i="0" err="1">
                <a:solidFill>
                  <a:srgbClr val="212121"/>
                </a:solidFill>
                <a:effectLst/>
                <a:latin typeface="BlinkMacSystemFont"/>
              </a:rPr>
              <a:t>Palmela</a:t>
            </a:r>
            <a:r>
              <a:rPr lang="en-US" b="0" i="0">
                <a:solidFill>
                  <a:srgbClr val="212121"/>
                </a:solidFill>
                <a:effectLst/>
                <a:latin typeface="BlinkMacSystemFont"/>
              </a:rPr>
              <a:t>, C., Carter, D., &amp; Wilkens, R. (2021). Expert Consensus on Optimal Acquisition and Development of the International Bowel Ultrasound Segmental Activity Score [IBUS-SAS]: A Reliability and Inter-rater Variability Study on Intestinal Ultrasonography in Crohn's Disease. </a:t>
            </a:r>
            <a:r>
              <a:rPr lang="en-US" b="0" i="1">
                <a:solidFill>
                  <a:srgbClr val="212121"/>
                </a:solidFill>
                <a:effectLst/>
                <a:latin typeface="BlinkMacSystemFont"/>
              </a:rPr>
              <a:t>Journal of Crohn's &amp; colitis</a:t>
            </a:r>
            <a:r>
              <a:rPr lang="en-US" b="0" i="0">
                <a:solidFill>
                  <a:srgbClr val="212121"/>
                </a:solidFill>
                <a:effectLst/>
                <a:latin typeface="BlinkMacSystemFont"/>
              </a:rPr>
              <a:t>, </a:t>
            </a:r>
            <a:r>
              <a:rPr lang="en-US" b="0" i="1">
                <a:solidFill>
                  <a:srgbClr val="212121"/>
                </a:solidFill>
                <a:effectLst/>
                <a:latin typeface="BlinkMacSystemFont"/>
              </a:rPr>
              <a:t>15</a:t>
            </a:r>
            <a:r>
              <a:rPr lang="en-US" b="0" i="0">
                <a:solidFill>
                  <a:srgbClr val="212121"/>
                </a:solidFill>
                <a:effectLst/>
                <a:latin typeface="BlinkMacSystemFont"/>
              </a:rPr>
              <a:t>(4), 609–616. https://doi.org/10.1093/ecco-jcc/jjaa216</a:t>
            </a:r>
            <a:endParaRPr lang="en-US"/>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68245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11:24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479660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A86F9C-FE36-0642-9A6D-BE86C8FC28A9}"/>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pic>
        <p:nvPicPr>
          <p:cNvPr id="2" name="Picture 1">
            <a:extLst>
              <a:ext uri="{FF2B5EF4-FFF2-40B4-BE49-F238E27FC236}">
                <a16:creationId xmlns:a16="http://schemas.microsoft.com/office/drawing/2014/main" id="{29E344A4-D2F7-0187-A7E5-E56EFF7F0B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825" y="726669"/>
            <a:ext cx="4689819" cy="2405036"/>
          </a:xfrm>
          <a:prstGeom prst="rect">
            <a:avLst/>
          </a:prstGeom>
        </p:spPr>
      </p:pic>
    </p:spTree>
    <p:extLst>
      <p:ext uri="{BB962C8B-B14F-4D97-AF65-F5344CB8AC3E}">
        <p14:creationId xmlns:p14="http://schemas.microsoft.com/office/powerpoint/2010/main" val="35979621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Art_Immunology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667203866"/>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1_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16762709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9"/>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49669980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9"/>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76014374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7"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77730030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7"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42320225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89"/>
            <a:ext cx="10984707" cy="3455298"/>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8" y="1713181"/>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385886369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8" y="1713181"/>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64724295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3" y="1712917"/>
            <a:ext cx="5405918"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9" y="1712914"/>
            <a:ext cx="5401733" cy="4169675"/>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95449555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3"/>
            <a:ext cx="7247715" cy="4197898"/>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9" y="1712917"/>
            <a:ext cx="351287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60897453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7"/>
            <a:ext cx="540173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9" y="1712915"/>
            <a:ext cx="540517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2649410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7"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7"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7" y="4523564"/>
            <a:ext cx="8576108" cy="1309445"/>
          </a:xfrm>
        </p:spPr>
        <p:txBody>
          <a:bodyPr/>
          <a:lstStyle>
            <a:lvl1pPr marL="0" marR="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8" name="Picture 7">
            <a:extLst>
              <a:ext uri="{FF2B5EF4-FFF2-40B4-BE49-F238E27FC236}">
                <a16:creationId xmlns:a16="http://schemas.microsoft.com/office/drawing/2014/main" id="{77B7A3BA-41AF-D640-91A7-E976056FF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3947" y="91035"/>
            <a:ext cx="3623398" cy="1462534"/>
          </a:xfrm>
          <a:prstGeom prst="rect">
            <a:avLst/>
          </a:prstGeom>
        </p:spPr>
      </p:pic>
    </p:spTree>
    <p:extLst>
      <p:ext uri="{BB962C8B-B14F-4D97-AF65-F5344CB8AC3E}">
        <p14:creationId xmlns:p14="http://schemas.microsoft.com/office/powerpoint/2010/main" val="172088061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6"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9"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1"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130468819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2" y="1680827"/>
            <a:ext cx="3508198" cy="433918"/>
          </a:xfrm>
          <a:solidFill>
            <a:srgbClr val="FFFFFF"/>
          </a:solidFill>
        </p:spPr>
        <p:txBody>
          <a:bodyPr anchor="ctr"/>
          <a:lstStyle>
            <a:lvl1pPr marL="91275"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9" y="1680827"/>
            <a:ext cx="3508198" cy="433918"/>
          </a:xfrm>
          <a:solidFill>
            <a:srgbClr val="FFFFFF"/>
          </a:solidFill>
        </p:spPr>
        <p:txBody>
          <a:bodyPr anchor="ctr"/>
          <a:lstStyle>
            <a:lvl1pPr marL="91275"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6" y="1680827"/>
            <a:ext cx="3517625" cy="433918"/>
          </a:xfrm>
          <a:solidFill>
            <a:srgbClr val="FFFFFF"/>
          </a:solidFill>
        </p:spPr>
        <p:txBody>
          <a:bodyPr anchor="ctr"/>
          <a:lstStyle>
            <a:lvl1pPr marL="91275"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6"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9"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1"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22518550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8"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1"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5"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8"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8"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166058742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1" y="559595"/>
            <a:ext cx="11038782"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411539405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2" y="5694566"/>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2"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87764141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quote or statement,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29" y="2274840"/>
            <a:ext cx="5176868" cy="2308324"/>
          </a:xfrm>
        </p:spPr>
        <p:txBody>
          <a:bodyPr anchor="ctr" anchorCtr="0"/>
          <a:lstStyle>
            <a:lvl1pPr marL="296310" marR="0" indent="-296310" algn="l" defTabSz="761940" rtl="0" eaLnBrk="1" fontAlgn="base" latinLnBrk="0" hangingPunct="1">
              <a:lnSpc>
                <a:spcPct val="90000"/>
              </a:lnSpc>
              <a:spcBef>
                <a:spcPct val="0"/>
              </a:spcBef>
              <a:spcAft>
                <a:spcPct val="0"/>
              </a:spcAft>
              <a:buClrTx/>
              <a:buSzTx/>
              <a:buFontTx/>
              <a:buNone/>
              <a:tabLst/>
              <a:defRPr lang="en-US" b="1" i="0" smtClean="0">
                <a:effectLst/>
              </a:defRPr>
            </a:lvl1pPr>
          </a:lstStyle>
          <a:p>
            <a:r>
              <a:rPr lang="en-US"/>
              <a:t>“This slide can be used to include one or multiple quotes/</a:t>
            </a:r>
            <a:br>
              <a:rPr lang="en-US"/>
            </a:br>
            <a:r>
              <a:rPr lang="en-US"/>
              <a:t>statements. Please click to edit copy.”</a:t>
            </a:r>
          </a:p>
        </p:txBody>
      </p:sp>
      <p:sp>
        <p:nvSpPr>
          <p:cNvPr id="10" name="Text Placeholder 4"/>
          <p:cNvSpPr>
            <a:spLocks noGrp="1"/>
          </p:cNvSpPr>
          <p:nvPr>
            <p:ph type="body" sz="quarter" idx="17" hasCustomPrompt="1"/>
          </p:nvPr>
        </p:nvSpPr>
        <p:spPr>
          <a:xfrm>
            <a:off x="601929" y="6279365"/>
            <a:ext cx="4435738"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6" name="Picture Placeholder 2">
            <a:extLst>
              <a:ext uri="{FF2B5EF4-FFF2-40B4-BE49-F238E27FC236}">
                <a16:creationId xmlns:a16="http://schemas.microsoft.com/office/drawing/2014/main" id="{A35299D6-41B4-6E4D-8691-F95891459B12}"/>
              </a:ext>
            </a:extLst>
          </p:cNvPr>
          <p:cNvSpPr>
            <a:spLocks noGrp="1"/>
          </p:cNvSpPr>
          <p:nvPr>
            <p:ph type="pic" sz="quarter" idx="18" hasCustomPrompt="1"/>
          </p:nvPr>
        </p:nvSpPr>
        <p:spPr>
          <a:xfrm>
            <a:off x="6490232" y="803252"/>
            <a:ext cx="5096398" cy="5098364"/>
          </a:xfrm>
          <a:prstGeom prst="ellipse">
            <a:avLst/>
          </a:prstGeom>
          <a:solidFill>
            <a:schemeClr val="bg1">
              <a:lumMod val="75000"/>
            </a:schemeClr>
          </a:solidFill>
        </p:spPr>
        <p:txBody>
          <a:bodyPr anchor="ctr" anchorCtr="0"/>
          <a:lstStyle>
            <a:lvl1pPr marL="0" indent="0" algn="ctr">
              <a:buNone/>
              <a:defRPr/>
            </a:lvl1pPr>
          </a:lstStyle>
          <a:p>
            <a:r>
              <a:rPr lang="en-US"/>
              <a:t>Picture</a:t>
            </a:r>
          </a:p>
        </p:txBody>
      </p:sp>
      <p:sp>
        <p:nvSpPr>
          <p:cNvPr id="9" name="Slide Number Placeholder 5"/>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142380065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1C53EB3A-D0CA-250C-7E00-12CC55505A6A}"/>
              </a:ext>
            </a:extLst>
          </p:cNvPr>
          <p:cNvPicPr>
            <a:picLocks noChangeAspect="1"/>
          </p:cNvPicPr>
          <p:nvPr userDrawn="1"/>
        </p:nvPicPr>
        <p:blipFill>
          <a:blip r:embed="rId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95648981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69849434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626910671"/>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4520076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blue with mic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pic>
        <p:nvPicPr>
          <p:cNvPr id="3" name="Picture 2">
            <a:extLst>
              <a:ext uri="{FF2B5EF4-FFF2-40B4-BE49-F238E27FC236}">
                <a16:creationId xmlns:a16="http://schemas.microsoft.com/office/drawing/2014/main" id="{938B684D-3E68-0482-C19E-DDE1935FB9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0525" y="370347"/>
            <a:ext cx="4645636" cy="2382378"/>
          </a:xfrm>
          <a:prstGeom prst="rect">
            <a:avLst/>
          </a:prstGeom>
        </p:spPr>
      </p:pic>
    </p:spTree>
    <p:extLst>
      <p:ext uri="{BB962C8B-B14F-4D97-AF65-F5344CB8AC3E}">
        <p14:creationId xmlns:p14="http://schemas.microsoft.com/office/powerpoint/2010/main" val="219162041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9B943-2374-BE44-A221-B48CDAE447E7}"/>
              </a:ext>
            </a:extLst>
          </p:cNvPr>
          <p:cNvPicPr>
            <a:picLocks noChangeAspect="1"/>
          </p:cNvPicPr>
          <p:nvPr userDrawn="1"/>
        </p:nvPicPr>
        <p:blipFill>
          <a:blip r:embed="rId2"/>
          <a:stretch>
            <a:fillRect/>
          </a:stretch>
        </p:blipFill>
        <p:spPr>
          <a:xfrm>
            <a:off x="4489160" y="4108949"/>
            <a:ext cx="3213680" cy="1297158"/>
          </a:xfrm>
          <a:prstGeom prst="rect">
            <a:avLst/>
          </a:prstGeom>
        </p:spPr>
      </p:pic>
    </p:spTree>
    <p:extLst>
      <p:ext uri="{BB962C8B-B14F-4D97-AF65-F5344CB8AC3E}">
        <p14:creationId xmlns:p14="http://schemas.microsoft.com/office/powerpoint/2010/main" val="38629043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blue with micro">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pic>
        <p:nvPicPr>
          <p:cNvPr id="3" name="Picture 2">
            <a:extLst>
              <a:ext uri="{FF2B5EF4-FFF2-40B4-BE49-F238E27FC236}">
                <a16:creationId xmlns:a16="http://schemas.microsoft.com/office/drawing/2014/main" id="{E7E99CA3-F4BB-7C18-9F9B-D2B32F2313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80744" y="351297"/>
            <a:ext cx="4830513" cy="2477187"/>
          </a:xfrm>
          <a:prstGeom prst="rect">
            <a:avLst/>
          </a:prstGeom>
        </p:spPr>
      </p:pic>
    </p:spTree>
    <p:extLst>
      <p:ext uri="{BB962C8B-B14F-4D97-AF65-F5344CB8AC3E}">
        <p14:creationId xmlns:p14="http://schemas.microsoft.com/office/powerpoint/2010/main" val="11855522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rtwork">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491188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7667724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4807478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485965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0531510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9205896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E03917-18A7-4044-9D0E-7471890AD18F}"/>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9526443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2835681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9635902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42416335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123652346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777212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90"/>
            <a:ext cx="10984706" cy="3455298"/>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18186802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85833784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2" y="1712916"/>
            <a:ext cx="5405918"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7" y="1712914"/>
            <a:ext cx="5401733" cy="4169675"/>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3465152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2"/>
            <a:ext cx="7247715" cy="4197897"/>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8" y="1712916"/>
            <a:ext cx="35128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7952464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6"/>
            <a:ext cx="540173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8" y="1712914"/>
            <a:ext cx="54051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8204206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BFA046-EF56-8546-985A-BFAD9D108440}"/>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0054584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5"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7"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0"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407359788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0" y="1680827"/>
            <a:ext cx="3508199" cy="433917"/>
          </a:xfrm>
          <a:solidFill>
            <a:srgbClr val="FFFFFF"/>
          </a:solidFill>
        </p:spPr>
        <p:txBody>
          <a:bodyPr anchor="ctr"/>
          <a:lstStyle>
            <a:lvl1pPr marL="91278"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7" y="1680827"/>
            <a:ext cx="3508199" cy="433917"/>
          </a:xfrm>
          <a:solidFill>
            <a:srgbClr val="FFFFFF"/>
          </a:solidFill>
        </p:spPr>
        <p:txBody>
          <a:bodyPr anchor="ctr"/>
          <a:lstStyle>
            <a:lvl1pPr marL="91278"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5" y="1680827"/>
            <a:ext cx="3517625" cy="433917"/>
          </a:xfrm>
          <a:solidFill>
            <a:srgbClr val="FFFFFF"/>
          </a:solidFill>
        </p:spPr>
        <p:txBody>
          <a:bodyPr anchor="ctr"/>
          <a:lstStyle>
            <a:lvl1pPr marL="91278"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5"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7"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0"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10697545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9"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0"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9"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6"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9"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6"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11458672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0" y="559594"/>
            <a:ext cx="11038781"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40220559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0" y="5694564"/>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0"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11433757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3481192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78888863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42475098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46789152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86AFE-7941-EB4C-A7F0-E65A479B86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260" y="2286724"/>
            <a:ext cx="5699480" cy="2300516"/>
          </a:xfrm>
          <a:prstGeom prst="rect">
            <a:avLst/>
          </a:prstGeom>
        </p:spPr>
      </p:pic>
    </p:spTree>
    <p:extLst>
      <p:ext uri="{BB962C8B-B14F-4D97-AF65-F5344CB8AC3E}">
        <p14:creationId xmlns:p14="http://schemas.microsoft.com/office/powerpoint/2010/main" val="4214048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F8F693-F413-C844-A4FD-80E8F924634C}"/>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425456113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4DFCB1-6701-1349-9F94-7029910072DD}" type="datetime1">
              <a:rPr lang="en-US" altLang="ja-JP" smtClean="0">
                <a:solidFill>
                  <a:prstClr val="black">
                    <a:tint val="75000"/>
                  </a:prstClr>
                </a:solidFill>
              </a:rPr>
              <a:t>2/1/2023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9506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A86F9C-FE36-0642-9A6D-BE86C8FC28A9}"/>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3382207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E03917-18A7-4044-9D0E-7471890AD18F}"/>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8272653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BFA046-EF56-8546-985A-BFAD9D108440}"/>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92631827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F8F693-F413-C844-A4FD-80E8F924634C}"/>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4108592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_Photo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6C35A3-D64C-7E42-92AA-628E11DDD1E3}"/>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63352422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F6BD49-5C2F-354E-952F-945FB3DF5D93}"/>
              </a:ext>
            </a:extLst>
          </p:cNvPr>
          <p:cNvSpPr/>
          <p:nvPr userDrawn="1"/>
        </p:nvSpPr>
        <p:spPr bwMode="auto">
          <a:xfrm flipV="1">
            <a:off x="323516" y="4709966"/>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9" name="Rectangle 18">
            <a:extLst>
              <a:ext uri="{FF2B5EF4-FFF2-40B4-BE49-F238E27FC236}">
                <a16:creationId xmlns:a16="http://schemas.microsoft.com/office/drawing/2014/main" id="{33F89299-6287-9A46-9F7C-DF405E438271}"/>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TextBox 19">
            <a:extLst>
              <a:ext uri="{FF2B5EF4-FFF2-40B4-BE49-F238E27FC236}">
                <a16:creationId xmlns:a16="http://schemas.microsoft.com/office/drawing/2014/main" id="{BE6787B5-C85D-A94C-A7FF-1763D245E71A}"/>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54577699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320285-4BD1-E84A-871D-A4286603D991}"/>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4020A94F-1CAB-A142-9990-5B364FFED1BB}"/>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62D454ED-5B51-544F-AD62-DDE3EBAEE8F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EC9ADB92-8172-AF4D-97D3-82072EF22F4F}"/>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49623821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B85581-4FEB-A44D-B7CC-654267EB10AC}"/>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68716D98-D9DD-1C4C-8258-995F7E338138}"/>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2881589B-7D9F-834F-A4FC-B8D82BAB7218}"/>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59137278-0D96-6242-ACA5-3DB3686A507E}"/>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38290640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68779F3-A37C-D242-BE2A-8A7A5A7250EB}"/>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15F7EEE2-F55E-D44D-97D7-98B11A75609D}"/>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A1918FF4-83CA-6E49-844F-BACE1FB97F23}"/>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C93B2FDF-841B-384B-909E-6125E8A5D151}"/>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41794568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hoto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6C35A3-D64C-7E42-92AA-628E11DDD1E3}"/>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pic>
        <p:nvPicPr>
          <p:cNvPr id="2" name="Picture 1">
            <a:extLst>
              <a:ext uri="{FF2B5EF4-FFF2-40B4-BE49-F238E27FC236}">
                <a16:creationId xmlns:a16="http://schemas.microsoft.com/office/drawing/2014/main" id="{FB02BD71-9585-8A3B-AE3B-86AC90C0D6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24251" y="618332"/>
            <a:ext cx="4611022" cy="2364627"/>
          </a:xfrm>
          <a:prstGeom prst="rect">
            <a:avLst/>
          </a:prstGeom>
        </p:spPr>
      </p:pic>
    </p:spTree>
    <p:extLst>
      <p:ext uri="{BB962C8B-B14F-4D97-AF65-F5344CB8AC3E}">
        <p14:creationId xmlns:p14="http://schemas.microsoft.com/office/powerpoint/2010/main" val="75736417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Art_Immunology 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B775826-2EE4-D741-A2EC-E0802F05379C}"/>
              </a:ext>
            </a:extLst>
          </p:cNvPr>
          <p:cNvGrpSpPr/>
          <p:nvPr userDrawn="1"/>
        </p:nvGrpSpPr>
        <p:grpSpPr>
          <a:xfrm>
            <a:off x="323516" y="4709966"/>
            <a:ext cx="11544969" cy="1292895"/>
            <a:chOff x="386615" y="5651959"/>
            <a:chExt cx="13853963" cy="1551474"/>
          </a:xfrm>
        </p:grpSpPr>
        <p:sp>
          <p:nvSpPr>
            <p:cNvPr id="16" name="Rectangle 15">
              <a:extLst>
                <a:ext uri="{FF2B5EF4-FFF2-40B4-BE49-F238E27FC236}">
                  <a16:creationId xmlns:a16="http://schemas.microsoft.com/office/drawing/2014/main" id="{06D403DE-AEB8-CA47-8B21-0902F271AEC0}"/>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2" name="Rectangle 21">
              <a:extLst>
                <a:ext uri="{FF2B5EF4-FFF2-40B4-BE49-F238E27FC236}">
                  <a16:creationId xmlns:a16="http://schemas.microsoft.com/office/drawing/2014/main" id="{9E2DDE09-976E-2C48-8A59-A50EC37AEB0D}"/>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3" name="TextBox 22">
            <a:extLst>
              <a:ext uri="{FF2B5EF4-FFF2-40B4-BE49-F238E27FC236}">
                <a16:creationId xmlns:a16="http://schemas.microsoft.com/office/drawing/2014/main" id="{6A35C64B-0ED0-9D45-8B90-1E7F462C388F}"/>
              </a:ext>
            </a:extLst>
          </p:cNvPr>
          <p:cNvSpPr txBox="1"/>
          <p:nvPr userDrawn="1"/>
        </p:nvSpPr>
        <p:spPr>
          <a:xfrm>
            <a:off x="8700447" y="4871291"/>
            <a:ext cx="2603763"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Barbara, </a:t>
            </a:r>
            <a:r>
              <a:rPr lang="en-US" sz="833" b="1" i="1" err="1">
                <a:latin typeface="Verdana" panose="020B0604030504040204" pitchFamily="34" charset="0"/>
                <a:ea typeface="Verdana" panose="020B0604030504040204" pitchFamily="34" charset="0"/>
                <a:cs typeface="Verdana" panose="020B0604030504040204" pitchFamily="34" charset="0"/>
              </a:rPr>
              <a:t>Verbloemen</a:t>
            </a:r>
            <a:r>
              <a:rPr lang="en-US" sz="833" b="1">
                <a:latin typeface="Verdana" panose="020B0604030504040204" pitchFamily="34" charset="0"/>
                <a:ea typeface="Verdana" panose="020B0604030504040204" pitchFamily="34" charset="0"/>
                <a:cs typeface="Verdana" panose="020B0604030504040204" pitchFamily="34" charset="0"/>
              </a:rPr>
              <a:t> (to gloss over)</a:t>
            </a:r>
          </a:p>
          <a:p>
            <a:pPr algn="r"/>
            <a:r>
              <a:rPr lang="en-US" sz="833" b="0" i="0">
                <a:latin typeface="Verdana" panose="020B0604030504040204" pitchFamily="34" charset="0"/>
                <a:ea typeface="Verdana" panose="020B0604030504040204" pitchFamily="34" charset="0"/>
                <a:cs typeface="Verdana" panose="020B0604030504040204" pitchFamily="34" charset="0"/>
              </a:rPr>
              <a:t>Diagnosed with severe ulcerative colitis at age 18, Barbara tries to find peace of mind through painting and creating ceramics.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28547790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7"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7"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7" y="4523564"/>
            <a:ext cx="8576108" cy="1309445"/>
          </a:xfrm>
        </p:spPr>
        <p:txBody>
          <a:bodyPr/>
          <a:lstStyle>
            <a:lvl1pPr marL="0" marR="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8" name="Picture 7">
            <a:extLst>
              <a:ext uri="{FF2B5EF4-FFF2-40B4-BE49-F238E27FC236}">
                <a16:creationId xmlns:a16="http://schemas.microsoft.com/office/drawing/2014/main" id="{77B7A3BA-41AF-D640-91A7-E976056FF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3947" y="91035"/>
            <a:ext cx="3623398" cy="1462534"/>
          </a:xfrm>
          <a:prstGeom prst="rect">
            <a:avLst/>
          </a:prstGeom>
        </p:spPr>
      </p:pic>
    </p:spTree>
    <p:extLst>
      <p:ext uri="{BB962C8B-B14F-4D97-AF65-F5344CB8AC3E}">
        <p14:creationId xmlns:p14="http://schemas.microsoft.com/office/powerpoint/2010/main" val="5095609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blue with micro">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54DD1D-580B-1743-A80C-0AE1DA3235A0}"/>
              </a:ext>
            </a:extLst>
          </p:cNvPr>
          <p:cNvSpPr txBox="1"/>
          <p:nvPr userDrawn="1"/>
        </p:nvSpPr>
        <p:spPr>
          <a:xfrm>
            <a:off x="8586368" y="5607463"/>
            <a:ext cx="3143079" cy="208390"/>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426467805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dark blue with micro">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37573F-53C3-BB43-AAB4-86C544D5E76E}"/>
              </a:ext>
            </a:extLst>
          </p:cNvPr>
          <p:cNvSpPr txBox="1"/>
          <p:nvPr userDrawn="1"/>
        </p:nvSpPr>
        <p:spPr>
          <a:xfrm>
            <a:off x="8589041" y="5614721"/>
            <a:ext cx="3143079" cy="208390"/>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833" b="1" i="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79757105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rtwork">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37573F-53C3-BB43-AAB4-86C544D5E76E}"/>
              </a:ext>
            </a:extLst>
          </p:cNvPr>
          <p:cNvSpPr txBox="1"/>
          <p:nvPr userDrawn="1"/>
        </p:nvSpPr>
        <p:spPr>
          <a:xfrm>
            <a:off x="8589041" y="5614721"/>
            <a:ext cx="3143079" cy="208390"/>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Jeffrey </a:t>
            </a:r>
            <a:r>
              <a:rPr lang="en-US" sz="833" b="1" err="1">
                <a:solidFill>
                  <a:schemeClr val="tx1"/>
                </a:solidFill>
                <a:latin typeface="Verdana" panose="020B0604030504040204" pitchFamily="34" charset="0"/>
                <a:ea typeface="Verdana" panose="020B0604030504040204" pitchFamily="34" charset="0"/>
                <a:cs typeface="Verdana" panose="020B0604030504040204" pitchFamily="34" charset="0"/>
              </a:rPr>
              <a:t>Sparr</a:t>
            </a: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 Same Guy </a:t>
            </a: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7345182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68383589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405895661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60480426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71143633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3626478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F6BD49-5C2F-354E-952F-945FB3DF5D93}"/>
              </a:ext>
            </a:extLst>
          </p:cNvPr>
          <p:cNvSpPr/>
          <p:nvPr userDrawn="1"/>
        </p:nvSpPr>
        <p:spPr bwMode="auto">
          <a:xfrm flipV="1">
            <a:off x="323516" y="4709966"/>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9" name="Rectangle 18">
            <a:extLst>
              <a:ext uri="{FF2B5EF4-FFF2-40B4-BE49-F238E27FC236}">
                <a16:creationId xmlns:a16="http://schemas.microsoft.com/office/drawing/2014/main" id="{33F89299-6287-9A46-9F7C-DF405E438271}"/>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TextBox 19">
            <a:extLst>
              <a:ext uri="{FF2B5EF4-FFF2-40B4-BE49-F238E27FC236}">
                <a16:creationId xmlns:a16="http://schemas.microsoft.com/office/drawing/2014/main" id="{BE6787B5-C85D-A94C-A7FF-1763D245E71A}"/>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5260461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27012613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411373898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66079221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117000424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427896874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90"/>
            <a:ext cx="10984706" cy="3455298"/>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410287483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69485495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2" y="1712916"/>
            <a:ext cx="5405918"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7" y="1712914"/>
            <a:ext cx="5401733" cy="4169675"/>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1119702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2"/>
            <a:ext cx="7247715" cy="4197897"/>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8" y="1712916"/>
            <a:ext cx="35128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11278287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6"/>
            <a:ext cx="540173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8" y="1712914"/>
            <a:ext cx="54051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6355012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320285-4BD1-E84A-871D-A4286603D991}"/>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4020A94F-1CAB-A142-9990-5B364FFED1BB}"/>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62D454ED-5B51-544F-AD62-DDE3EBAEE8F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EC9ADB92-8172-AF4D-97D3-82072EF22F4F}"/>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7588280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5"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7"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0"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41974807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0" y="1680827"/>
            <a:ext cx="3508199" cy="433917"/>
          </a:xfrm>
          <a:solidFill>
            <a:srgbClr val="FFFFFF"/>
          </a:solidFill>
        </p:spPr>
        <p:txBody>
          <a:bodyPr anchor="ctr"/>
          <a:lstStyle>
            <a:lvl1pPr marL="91278"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7" y="1680827"/>
            <a:ext cx="3508199" cy="433917"/>
          </a:xfrm>
          <a:solidFill>
            <a:srgbClr val="FFFFFF"/>
          </a:solidFill>
        </p:spPr>
        <p:txBody>
          <a:bodyPr anchor="ctr"/>
          <a:lstStyle>
            <a:lvl1pPr marL="91278"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5" y="1680827"/>
            <a:ext cx="3517625" cy="433917"/>
          </a:xfrm>
          <a:solidFill>
            <a:srgbClr val="FFFFFF"/>
          </a:solidFill>
        </p:spPr>
        <p:txBody>
          <a:bodyPr anchor="ctr"/>
          <a:lstStyle>
            <a:lvl1pPr marL="91278"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5"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7"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0"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93466493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9"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0"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9"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6"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9"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6"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343774310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0" y="559594"/>
            <a:ext cx="11038781"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99519384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0" y="5694564"/>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0"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40966291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CDDAE6E9-AFFF-2D71-E1E3-5D6706658E98}"/>
              </a:ext>
            </a:extLst>
          </p:cNvPr>
          <p:cNvPicPr>
            <a:picLocks noChangeAspect="1"/>
          </p:cNvPicPr>
          <p:nvPr userDrawn="1"/>
        </p:nvPicPr>
        <p:blipFill>
          <a:blip r:embed="rId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153192741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424455787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70038679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0844562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86AFE-7941-EB4C-A7F0-E65A479B86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260" y="2286724"/>
            <a:ext cx="5699480" cy="2300516"/>
          </a:xfrm>
          <a:prstGeom prst="rect">
            <a:avLst/>
          </a:prstGeom>
        </p:spPr>
      </p:pic>
    </p:spTree>
    <p:extLst>
      <p:ext uri="{BB962C8B-B14F-4D97-AF65-F5344CB8AC3E}">
        <p14:creationId xmlns:p14="http://schemas.microsoft.com/office/powerpoint/2010/main" val="40988640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B85581-4FEB-A44D-B7CC-654267EB10AC}"/>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68716D98-D9DD-1C4C-8258-995F7E338138}"/>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2881589B-7D9F-834F-A4FC-B8D82BAB7218}"/>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59137278-0D96-6242-ACA5-3DB3686A507E}"/>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70160270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75093E-139D-5A40-8F07-86F2F90A36E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33148747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193795630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271350692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400203683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_Photo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182398761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863DCC-873D-DF40-988A-3C530C112BBD}"/>
              </a:ext>
            </a:extLst>
          </p:cNvPr>
          <p:cNvSpPr/>
          <p:nvPr userDrawn="1"/>
        </p:nvSpPr>
        <p:spPr bwMode="auto">
          <a:xfrm flipV="1">
            <a:off x="323517" y="4709968"/>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215FFC39-F052-D844-AD99-110D6F5E20A2}"/>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userDrawn="1">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userDrawn="1">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userDrawn="1">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userDrawn="1">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3"/>
            <a:ext cx="3143078"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Tree>
    <p:extLst>
      <p:ext uri="{BB962C8B-B14F-4D97-AF65-F5344CB8AC3E}">
        <p14:creationId xmlns:p14="http://schemas.microsoft.com/office/powerpoint/2010/main" val="75920831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072193-A59F-BC48-857E-9E04A2F74C49}"/>
              </a:ext>
            </a:extLst>
          </p:cNvPr>
          <p:cNvGrpSpPr/>
          <p:nvPr userDrawn="1"/>
        </p:nvGrpSpPr>
        <p:grpSpPr>
          <a:xfrm>
            <a:off x="323517" y="4709968"/>
            <a:ext cx="11544969" cy="1292895"/>
            <a:chOff x="386615" y="5651959"/>
            <a:chExt cx="13853963" cy="1551474"/>
          </a:xfrm>
        </p:grpSpPr>
        <p:sp>
          <p:nvSpPr>
            <p:cNvPr id="15" name="Rectangle 14">
              <a:extLst>
                <a:ext uri="{FF2B5EF4-FFF2-40B4-BE49-F238E27FC236}">
                  <a16:creationId xmlns:a16="http://schemas.microsoft.com/office/drawing/2014/main" id="{FFBB7F4F-2563-E447-8E59-0797928186EA}"/>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05B9C391-2B4E-4847-B493-AEDCE706911B}"/>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3"/>
            <a:ext cx="3143078"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Tree>
    <p:extLst>
      <p:ext uri="{BB962C8B-B14F-4D97-AF65-F5344CB8AC3E}">
        <p14:creationId xmlns:p14="http://schemas.microsoft.com/office/powerpoint/2010/main" val="287068761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3"/>
            <a:ext cx="2698691"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62"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Tree>
    <p:extLst>
      <p:ext uri="{BB962C8B-B14F-4D97-AF65-F5344CB8AC3E}">
        <p14:creationId xmlns:p14="http://schemas.microsoft.com/office/powerpoint/2010/main" val="260399705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3"/>
            <a:ext cx="2698691"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62"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Tree>
    <p:extLst>
      <p:ext uri="{BB962C8B-B14F-4D97-AF65-F5344CB8AC3E}">
        <p14:creationId xmlns:p14="http://schemas.microsoft.com/office/powerpoint/2010/main" val="115612556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_Art_Immunolog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700449" y="4871293"/>
            <a:ext cx="2603763"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Barbara, </a:t>
            </a:r>
            <a:r>
              <a:rPr lang="en-US" sz="833" b="1" i="1" err="1">
                <a:latin typeface="Verdana" panose="020B0604030504040204" pitchFamily="34" charset="0"/>
                <a:ea typeface="Verdana" panose="020B0604030504040204" pitchFamily="34" charset="0"/>
                <a:cs typeface="Verdana" panose="020B0604030504040204" pitchFamily="34" charset="0"/>
              </a:rPr>
              <a:t>Verbloemen</a:t>
            </a:r>
            <a:r>
              <a:rPr lang="en-US" sz="833" b="1">
                <a:latin typeface="Verdana" panose="020B0604030504040204" pitchFamily="34" charset="0"/>
                <a:ea typeface="Verdana" panose="020B0604030504040204" pitchFamily="34" charset="0"/>
                <a:cs typeface="Verdana" panose="020B0604030504040204" pitchFamily="34" charset="0"/>
              </a:rPr>
              <a:t> (to gloss over)</a:t>
            </a:r>
          </a:p>
          <a:p>
            <a:pPr algn="r"/>
            <a:r>
              <a:rPr lang="en-US" sz="833" b="0" i="0">
                <a:latin typeface="Verdana" panose="020B0604030504040204" pitchFamily="34" charset="0"/>
                <a:ea typeface="Verdana" panose="020B0604030504040204" pitchFamily="34" charset="0"/>
                <a:cs typeface="Verdana" panose="020B0604030504040204" pitchFamily="34" charset="0"/>
              </a:rPr>
              <a:t>Diagnosed with severe ulcerative colitis at age 18, Barbara tries to find peace of mind through painting and creating ceramics.</a:t>
            </a:r>
          </a:p>
        </p:txBody>
      </p:sp>
    </p:spTree>
    <p:extLst>
      <p:ext uri="{BB962C8B-B14F-4D97-AF65-F5344CB8AC3E}">
        <p14:creationId xmlns:p14="http://schemas.microsoft.com/office/powerpoint/2010/main" val="8708134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68779F3-A37C-D242-BE2A-8A7A5A7250EB}"/>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15F7EEE2-F55E-D44D-97D7-98B11A75609D}"/>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A1918FF4-83CA-6E49-844F-BACE1FB97F23}"/>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C93B2FDF-841B-384B-909E-6125E8A5D151}"/>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91474601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2"/>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8"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8"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8" y="4523564"/>
            <a:ext cx="8576108" cy="1309445"/>
          </a:xfrm>
        </p:spPr>
        <p:txBody>
          <a:bodyPr/>
          <a:lstStyle>
            <a:lvl1pPr marL="0" marR="0" indent="0" algn="l" defTabSz="76194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4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9" name="Picture 8">
            <a:extLst>
              <a:ext uri="{FF2B5EF4-FFF2-40B4-BE49-F238E27FC236}">
                <a16:creationId xmlns:a16="http://schemas.microsoft.com/office/drawing/2014/main" id="{83047954-7565-C041-BB87-8A5FD2B49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948" y="91035"/>
            <a:ext cx="3623398" cy="1462535"/>
          </a:xfrm>
          <a:prstGeom prst="rect">
            <a:avLst/>
          </a:prstGeom>
        </p:spPr>
      </p:pic>
    </p:spTree>
    <p:extLst>
      <p:ext uri="{BB962C8B-B14F-4D97-AF65-F5344CB8AC3E}">
        <p14:creationId xmlns:p14="http://schemas.microsoft.com/office/powerpoint/2010/main" val="90267927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40"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1" y="320041"/>
            <a:ext cx="11544969" cy="5659585"/>
          </a:xfrm>
          <a:prstGeom prst="rect">
            <a:avLst/>
          </a:prstGeom>
          <a:solidFill>
            <a:schemeClr val="accent3">
              <a:alpha val="7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70"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07193083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40"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1" y="320041"/>
            <a:ext cx="11544969" cy="5659585"/>
          </a:xfrm>
          <a:prstGeom prst="rect">
            <a:avLst/>
          </a:prstGeom>
          <a:solidFill>
            <a:schemeClr val="accent6">
              <a:lumMod val="75000"/>
              <a:alpha val="76863"/>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70"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21210512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Section title, dark blue with micr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5E65DA-1FBD-6C4B-A969-DC9DAD66D5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5409" y="327486"/>
            <a:ext cx="11541183" cy="5656073"/>
          </a:xfrm>
          <a:prstGeom prst="rect">
            <a:avLst/>
          </a:prstGeom>
        </p:spPr>
      </p:pic>
      <p:sp>
        <p:nvSpPr>
          <p:cNvPr id="13" name="Rectangle 12">
            <a:extLst>
              <a:ext uri="{FF2B5EF4-FFF2-40B4-BE49-F238E27FC236}">
                <a16:creationId xmlns:a16="http://schemas.microsoft.com/office/drawing/2014/main" id="{54727BFF-0BE4-FB48-A395-08A9D327F394}"/>
              </a:ext>
            </a:extLst>
          </p:cNvPr>
          <p:cNvSpPr/>
          <p:nvPr userDrawn="1"/>
        </p:nvSpPr>
        <p:spPr bwMode="auto">
          <a:xfrm flipV="1">
            <a:off x="323517" y="318192"/>
            <a:ext cx="11544969" cy="5665367"/>
          </a:xfrm>
          <a:prstGeom prst="rect">
            <a:avLst/>
          </a:prstGeom>
          <a:solidFill>
            <a:schemeClr val="accent2">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2"/>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833" b="1" i="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43994056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Section title, artwork">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2"/>
            <a:ext cx="3143078" cy="208391"/>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Jeffrey </a:t>
            </a:r>
            <a:r>
              <a:rPr lang="en-US" sz="833" b="1" err="1">
                <a:solidFill>
                  <a:schemeClr val="tx1"/>
                </a:solidFill>
                <a:latin typeface="Verdana" panose="020B0604030504040204" pitchFamily="34" charset="0"/>
                <a:ea typeface="Verdana" panose="020B0604030504040204" pitchFamily="34" charset="0"/>
                <a:cs typeface="Verdana" panose="020B0604030504040204" pitchFamily="34" charset="0"/>
              </a:rPr>
              <a:t>Sparr</a:t>
            </a: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 Same Guy </a:t>
            </a: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2599161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6_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91728959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7_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38947124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8_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58744265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9_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09504504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0_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4028174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theme" Target="../theme/theme3.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41" Type="http://schemas.openxmlformats.org/officeDocument/2006/relationships/slideLayout" Target="../slideLayouts/slideLayout120.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image" Target="../media/image1.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image" Target="../media/image8.emf"/><Relationship Id="rId8" Type="http://schemas.openxmlformats.org/officeDocument/2006/relationships/slideLayout" Target="../slideLayouts/slideLayout87.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7" y="1713178"/>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8"/>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1"/>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6B036E89-2F6E-8BD8-15B9-22BA0495CCB1}"/>
              </a:ext>
            </a:extLst>
          </p:cNvPr>
          <p:cNvPicPr>
            <a:picLocks noChangeAspect="1"/>
          </p:cNvPicPr>
          <p:nvPr userDrawn="1"/>
        </p:nvPicPr>
        <p:blipFill>
          <a:blip r:embed="rId4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2706851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2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4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7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98"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47" indent="-23414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37" indent="-23414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91" indent="-201160"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36"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905" indent="-191127"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52"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77"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201"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225"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24" rtl="0" eaLnBrk="1" latinLnBrk="0" hangingPunct="1">
        <a:defRPr sz="1100" kern="1200">
          <a:solidFill>
            <a:schemeClr val="tx1"/>
          </a:solidFill>
          <a:latin typeface="+mn-lt"/>
          <a:ea typeface="+mn-ea"/>
          <a:cs typeface="+mn-cs"/>
        </a:defRPr>
      </a:lvl1pPr>
      <a:lvl2pPr marL="288024" algn="l" defTabSz="288024" rtl="0" eaLnBrk="1" latinLnBrk="0" hangingPunct="1">
        <a:defRPr sz="1100" kern="1200">
          <a:solidFill>
            <a:schemeClr val="tx1"/>
          </a:solidFill>
          <a:latin typeface="+mn-lt"/>
          <a:ea typeface="+mn-ea"/>
          <a:cs typeface="+mn-cs"/>
        </a:defRPr>
      </a:lvl2pPr>
      <a:lvl3pPr marL="576049" algn="l" defTabSz="288024" rtl="0" eaLnBrk="1" latinLnBrk="0" hangingPunct="1">
        <a:defRPr sz="1100" kern="1200">
          <a:solidFill>
            <a:schemeClr val="tx1"/>
          </a:solidFill>
          <a:latin typeface="+mn-lt"/>
          <a:ea typeface="+mn-ea"/>
          <a:cs typeface="+mn-cs"/>
        </a:defRPr>
      </a:lvl3pPr>
      <a:lvl4pPr marL="864074" algn="l" defTabSz="288024" rtl="0" eaLnBrk="1" latinLnBrk="0" hangingPunct="1">
        <a:defRPr sz="1100" kern="1200">
          <a:solidFill>
            <a:schemeClr val="tx1"/>
          </a:solidFill>
          <a:latin typeface="+mn-lt"/>
          <a:ea typeface="+mn-ea"/>
          <a:cs typeface="+mn-cs"/>
        </a:defRPr>
      </a:lvl4pPr>
      <a:lvl5pPr marL="1152098" algn="l" defTabSz="288024" rtl="0" eaLnBrk="1" latinLnBrk="0" hangingPunct="1">
        <a:defRPr sz="1100" kern="1200">
          <a:solidFill>
            <a:schemeClr val="tx1"/>
          </a:solidFill>
          <a:latin typeface="+mn-lt"/>
          <a:ea typeface="+mn-ea"/>
          <a:cs typeface="+mn-cs"/>
        </a:defRPr>
      </a:lvl5pPr>
      <a:lvl6pPr marL="1440122" algn="l" defTabSz="288024" rtl="0" eaLnBrk="1" latinLnBrk="0" hangingPunct="1">
        <a:defRPr sz="1100" kern="1200">
          <a:solidFill>
            <a:schemeClr val="tx1"/>
          </a:solidFill>
          <a:latin typeface="+mn-lt"/>
          <a:ea typeface="+mn-ea"/>
          <a:cs typeface="+mn-cs"/>
        </a:defRPr>
      </a:lvl6pPr>
      <a:lvl7pPr marL="1728147" algn="l" defTabSz="288024" rtl="0" eaLnBrk="1" latinLnBrk="0" hangingPunct="1">
        <a:defRPr sz="1100" kern="1200">
          <a:solidFill>
            <a:schemeClr val="tx1"/>
          </a:solidFill>
          <a:latin typeface="+mn-lt"/>
          <a:ea typeface="+mn-ea"/>
          <a:cs typeface="+mn-cs"/>
        </a:defRPr>
      </a:lvl7pPr>
      <a:lvl8pPr marL="2016171" algn="l" defTabSz="288024" rtl="0" eaLnBrk="1" latinLnBrk="0" hangingPunct="1">
        <a:defRPr sz="1100" kern="1200">
          <a:solidFill>
            <a:schemeClr val="tx1"/>
          </a:solidFill>
          <a:latin typeface="+mn-lt"/>
          <a:ea typeface="+mn-ea"/>
          <a:cs typeface="+mn-cs"/>
        </a:defRPr>
      </a:lvl8pPr>
      <a:lvl9pPr marL="2304196" algn="l" defTabSz="288024"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7" y="1713178"/>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8"/>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1"/>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7BA31D21-F730-4658-8D05-BA5241AB7BE7}"/>
              </a:ext>
            </a:extLst>
          </p:cNvPr>
          <p:cNvPicPr>
            <a:picLocks noChangeAspect="1"/>
          </p:cNvPicPr>
          <p:nvPr userDrawn="1"/>
        </p:nvPicPr>
        <p:blipFill>
          <a:blip r:embed="rId41"/>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19279889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2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4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7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98"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47" indent="-23414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37" indent="-23414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91" indent="-201160"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36"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905" indent="-191127"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52"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77"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201"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225"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24" rtl="0" eaLnBrk="1" latinLnBrk="0" hangingPunct="1">
        <a:defRPr sz="1100" kern="1200">
          <a:solidFill>
            <a:schemeClr val="tx1"/>
          </a:solidFill>
          <a:latin typeface="+mn-lt"/>
          <a:ea typeface="+mn-ea"/>
          <a:cs typeface="+mn-cs"/>
        </a:defRPr>
      </a:lvl1pPr>
      <a:lvl2pPr marL="288024" algn="l" defTabSz="288024" rtl="0" eaLnBrk="1" latinLnBrk="0" hangingPunct="1">
        <a:defRPr sz="1100" kern="1200">
          <a:solidFill>
            <a:schemeClr val="tx1"/>
          </a:solidFill>
          <a:latin typeface="+mn-lt"/>
          <a:ea typeface="+mn-ea"/>
          <a:cs typeface="+mn-cs"/>
        </a:defRPr>
      </a:lvl2pPr>
      <a:lvl3pPr marL="576049" algn="l" defTabSz="288024" rtl="0" eaLnBrk="1" latinLnBrk="0" hangingPunct="1">
        <a:defRPr sz="1100" kern="1200">
          <a:solidFill>
            <a:schemeClr val="tx1"/>
          </a:solidFill>
          <a:latin typeface="+mn-lt"/>
          <a:ea typeface="+mn-ea"/>
          <a:cs typeface="+mn-cs"/>
        </a:defRPr>
      </a:lvl3pPr>
      <a:lvl4pPr marL="864074" algn="l" defTabSz="288024" rtl="0" eaLnBrk="1" latinLnBrk="0" hangingPunct="1">
        <a:defRPr sz="1100" kern="1200">
          <a:solidFill>
            <a:schemeClr val="tx1"/>
          </a:solidFill>
          <a:latin typeface="+mn-lt"/>
          <a:ea typeface="+mn-ea"/>
          <a:cs typeface="+mn-cs"/>
        </a:defRPr>
      </a:lvl4pPr>
      <a:lvl5pPr marL="1152098" algn="l" defTabSz="288024" rtl="0" eaLnBrk="1" latinLnBrk="0" hangingPunct="1">
        <a:defRPr sz="1100" kern="1200">
          <a:solidFill>
            <a:schemeClr val="tx1"/>
          </a:solidFill>
          <a:latin typeface="+mn-lt"/>
          <a:ea typeface="+mn-ea"/>
          <a:cs typeface="+mn-cs"/>
        </a:defRPr>
      </a:lvl5pPr>
      <a:lvl6pPr marL="1440122" algn="l" defTabSz="288024" rtl="0" eaLnBrk="1" latinLnBrk="0" hangingPunct="1">
        <a:defRPr sz="1100" kern="1200">
          <a:solidFill>
            <a:schemeClr val="tx1"/>
          </a:solidFill>
          <a:latin typeface="+mn-lt"/>
          <a:ea typeface="+mn-ea"/>
          <a:cs typeface="+mn-cs"/>
        </a:defRPr>
      </a:lvl6pPr>
      <a:lvl7pPr marL="1728147" algn="l" defTabSz="288024" rtl="0" eaLnBrk="1" latinLnBrk="0" hangingPunct="1">
        <a:defRPr sz="1100" kern="1200">
          <a:solidFill>
            <a:schemeClr val="tx1"/>
          </a:solidFill>
          <a:latin typeface="+mn-lt"/>
          <a:ea typeface="+mn-ea"/>
          <a:cs typeface="+mn-cs"/>
        </a:defRPr>
      </a:lvl7pPr>
      <a:lvl8pPr marL="2016171" algn="l" defTabSz="288024" rtl="0" eaLnBrk="1" latinLnBrk="0" hangingPunct="1">
        <a:defRPr sz="1100" kern="1200">
          <a:solidFill>
            <a:schemeClr val="tx1"/>
          </a:solidFill>
          <a:latin typeface="+mn-lt"/>
          <a:ea typeface="+mn-ea"/>
          <a:cs typeface="+mn-cs"/>
        </a:defRPr>
      </a:lvl8pPr>
      <a:lvl9pPr marL="2304196" algn="l" defTabSz="288024"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8" y="1713179"/>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9"/>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2"/>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8" name="Picture 7"/>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382575" y="6092826"/>
            <a:ext cx="891369" cy="806071"/>
          </a:xfrm>
          <a:prstGeom prst="rect">
            <a:avLst/>
          </a:prstGeom>
        </p:spPr>
      </p:pic>
      <p:sp>
        <p:nvSpPr>
          <p:cNvPr id="11" name="Rectangle 10">
            <a:extLst>
              <a:ext uri="{FF2B5EF4-FFF2-40B4-BE49-F238E27FC236}">
                <a16:creationId xmlns:a16="http://schemas.microsoft.com/office/drawing/2014/main" id="{02E02312-9CA8-894B-B5FD-D8CF165BBDF5}"/>
              </a:ext>
            </a:extLst>
          </p:cNvPr>
          <p:cNvSpPr/>
          <p:nvPr userDrawn="1"/>
        </p:nvSpPr>
        <p:spPr bwMode="auto">
          <a:xfrm>
            <a:off x="501953" y="6289524"/>
            <a:ext cx="810382" cy="568478"/>
          </a:xfrm>
          <a:prstGeom prst="rect">
            <a:avLst/>
          </a:prstGeom>
          <a:solidFill>
            <a:schemeClr val="bg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3" name="Picture 2" descr="Logo&#10;&#10;Description automatically generated">
            <a:extLst>
              <a:ext uri="{FF2B5EF4-FFF2-40B4-BE49-F238E27FC236}">
                <a16:creationId xmlns:a16="http://schemas.microsoft.com/office/drawing/2014/main" id="{CE70CEFD-4FEA-3318-6F98-089846531C6F}"/>
              </a:ext>
            </a:extLst>
          </p:cNvPr>
          <p:cNvPicPr>
            <a:picLocks noChangeAspect="1"/>
          </p:cNvPicPr>
          <p:nvPr userDrawn="1"/>
        </p:nvPicPr>
        <p:blipFill>
          <a:blip r:embed="rId44"/>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28464872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13"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2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40"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52"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37" indent="-23413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16" indent="-23413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62" indent="-20115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192" indent="-201152"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845" indent="-191119"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081"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095"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08"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19"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13" rtl="0" eaLnBrk="1" latinLnBrk="0" hangingPunct="1">
        <a:defRPr sz="1100" kern="1200">
          <a:solidFill>
            <a:schemeClr val="tx1"/>
          </a:solidFill>
          <a:latin typeface="+mn-lt"/>
          <a:ea typeface="+mn-ea"/>
          <a:cs typeface="+mn-cs"/>
        </a:defRPr>
      </a:lvl1pPr>
      <a:lvl2pPr marL="288013" algn="l" defTabSz="288013" rtl="0" eaLnBrk="1" latinLnBrk="0" hangingPunct="1">
        <a:defRPr sz="1100" kern="1200">
          <a:solidFill>
            <a:schemeClr val="tx1"/>
          </a:solidFill>
          <a:latin typeface="+mn-lt"/>
          <a:ea typeface="+mn-ea"/>
          <a:cs typeface="+mn-cs"/>
        </a:defRPr>
      </a:lvl2pPr>
      <a:lvl3pPr marL="576026" algn="l" defTabSz="288013" rtl="0" eaLnBrk="1" latinLnBrk="0" hangingPunct="1">
        <a:defRPr sz="1100" kern="1200">
          <a:solidFill>
            <a:schemeClr val="tx1"/>
          </a:solidFill>
          <a:latin typeface="+mn-lt"/>
          <a:ea typeface="+mn-ea"/>
          <a:cs typeface="+mn-cs"/>
        </a:defRPr>
      </a:lvl3pPr>
      <a:lvl4pPr marL="864040" algn="l" defTabSz="288013" rtl="0" eaLnBrk="1" latinLnBrk="0" hangingPunct="1">
        <a:defRPr sz="1100" kern="1200">
          <a:solidFill>
            <a:schemeClr val="tx1"/>
          </a:solidFill>
          <a:latin typeface="+mn-lt"/>
          <a:ea typeface="+mn-ea"/>
          <a:cs typeface="+mn-cs"/>
        </a:defRPr>
      </a:lvl4pPr>
      <a:lvl5pPr marL="1152052" algn="l" defTabSz="288013" rtl="0" eaLnBrk="1" latinLnBrk="0" hangingPunct="1">
        <a:defRPr sz="1100" kern="1200">
          <a:solidFill>
            <a:schemeClr val="tx1"/>
          </a:solidFill>
          <a:latin typeface="+mn-lt"/>
          <a:ea typeface="+mn-ea"/>
          <a:cs typeface="+mn-cs"/>
        </a:defRPr>
      </a:lvl5pPr>
      <a:lvl6pPr marL="1440065" algn="l" defTabSz="288013" rtl="0" eaLnBrk="1" latinLnBrk="0" hangingPunct="1">
        <a:defRPr sz="1100" kern="1200">
          <a:solidFill>
            <a:schemeClr val="tx1"/>
          </a:solidFill>
          <a:latin typeface="+mn-lt"/>
          <a:ea typeface="+mn-ea"/>
          <a:cs typeface="+mn-cs"/>
        </a:defRPr>
      </a:lvl6pPr>
      <a:lvl7pPr marL="1728078" algn="l" defTabSz="288013" rtl="0" eaLnBrk="1" latinLnBrk="0" hangingPunct="1">
        <a:defRPr sz="1100" kern="1200">
          <a:solidFill>
            <a:schemeClr val="tx1"/>
          </a:solidFill>
          <a:latin typeface="+mn-lt"/>
          <a:ea typeface="+mn-ea"/>
          <a:cs typeface="+mn-cs"/>
        </a:defRPr>
      </a:lvl7pPr>
      <a:lvl8pPr marL="2016090" algn="l" defTabSz="288013" rtl="0" eaLnBrk="1" latinLnBrk="0" hangingPunct="1">
        <a:defRPr sz="1100" kern="1200">
          <a:solidFill>
            <a:schemeClr val="tx1"/>
          </a:solidFill>
          <a:latin typeface="+mn-lt"/>
          <a:ea typeface="+mn-ea"/>
          <a:cs typeface="+mn-cs"/>
        </a:defRPr>
      </a:lvl8pPr>
      <a:lvl9pPr marL="2304104" algn="l" defTabSz="288013"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radiologyassistant.nl/abdomen/bowel/ultrasound-in-crohns-disease"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CBA8A-1F24-164E-B43D-BA6387295832}"/>
              </a:ext>
            </a:extLst>
          </p:cNvPr>
          <p:cNvSpPr>
            <a:spLocks noGrp="1"/>
          </p:cNvSpPr>
          <p:nvPr>
            <p:ph type="title"/>
          </p:nvPr>
        </p:nvSpPr>
        <p:spPr>
          <a:xfrm>
            <a:off x="753946" y="3041228"/>
            <a:ext cx="10618793" cy="1368848"/>
          </a:xfrm>
          <a:noFill/>
          <a:ln w="12700">
            <a:noFill/>
            <a:miter lim="800000"/>
            <a:headEnd/>
            <a:tailEnd/>
          </a:ln>
        </p:spPr>
        <p:txBody>
          <a:bodyPr vert="horz" wrap="square" lIns="0" tIns="0" rIns="0" bIns="0" numCol="1" anchor="b" anchorCtr="0" compatLnSpc="1">
            <a:prstTxWarp prst="textNoShape">
              <a:avLst/>
            </a:prstTxWarp>
            <a:noAutofit/>
          </a:bodyPr>
          <a:lstStyle/>
          <a:p>
            <a:pPr algn="ctr"/>
            <a:r>
              <a:rPr lang="en-US" sz="4500">
                <a:solidFill>
                  <a:schemeClr val="tx1"/>
                </a:solidFill>
              </a:rPr>
              <a:t>Chapter 6: IUS for clinical management of CD</a:t>
            </a:r>
          </a:p>
        </p:txBody>
      </p:sp>
      <p:sp>
        <p:nvSpPr>
          <p:cNvPr id="2" name="Text Placeholder 4">
            <a:extLst>
              <a:ext uri="{FF2B5EF4-FFF2-40B4-BE49-F238E27FC236}">
                <a16:creationId xmlns:a16="http://schemas.microsoft.com/office/drawing/2014/main" id="{2CF42F98-E3DD-7B66-2897-EDFE6110CB5E}"/>
              </a:ext>
            </a:extLst>
          </p:cNvPr>
          <p:cNvSpPr txBox="1">
            <a:spLocks/>
          </p:cNvSpPr>
          <p:nvPr/>
        </p:nvSpPr>
        <p:spPr bwMode="auto">
          <a:xfrm>
            <a:off x="645333" y="6539790"/>
            <a:ext cx="8382000" cy="275167"/>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1" fontAlgn="base" hangingPunct="1">
              <a:lnSpc>
                <a:spcPct val="100000"/>
              </a:lnSpc>
              <a:spcBef>
                <a:spcPts val="200"/>
              </a:spcBef>
              <a:spcAft>
                <a:spcPct val="0"/>
              </a:spcAft>
              <a:buClr>
                <a:schemeClr val="tx1"/>
              </a:buClr>
              <a:buSzPct val="100000"/>
              <a:buFont typeface="Arial" pitchFamily="-65" charset="0"/>
              <a:buNone/>
              <a:tabLst/>
              <a:defRPr sz="900">
                <a:solidFill>
                  <a:schemeClr val="tx1"/>
                </a:solidFill>
                <a:latin typeface="Verdana" charset="0"/>
                <a:ea typeface="Verdana" charset="0"/>
                <a:cs typeface="Verdana" charset="0"/>
                <a:sym typeface="Arial" pitchFamily="-65" charset="0"/>
              </a:defRPr>
            </a:lvl1pPr>
            <a:lvl2pPr marL="641350" indent="-280988" algn="l" rtl="0" eaLnBrk="1" fontAlgn="base" hangingPunct="1">
              <a:lnSpc>
                <a:spcPct val="100000"/>
              </a:lnSpc>
              <a:spcBef>
                <a:spcPts val="0"/>
              </a:spcBef>
              <a:spcAft>
                <a:spcPct val="0"/>
              </a:spcAft>
              <a:buClr>
                <a:schemeClr val="tx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indent="-241402" algn="l" rtl="0" eaLnBrk="1" fontAlgn="base" hangingPunct="1">
              <a:lnSpc>
                <a:spcPct val="100000"/>
              </a:lnSpc>
              <a:spcBef>
                <a:spcPts val="0"/>
              </a:spcBef>
              <a:spcAft>
                <a:spcPct val="0"/>
              </a:spcAft>
              <a:buClr>
                <a:schemeClr val="tx1"/>
              </a:buClr>
              <a:buSzPct val="100000"/>
              <a:buFont typeface="Arial" pitchFamily="-65" charset="0"/>
              <a:buChar char="•"/>
              <a:defRPr sz="2160">
                <a:solidFill>
                  <a:schemeClr val="tx1"/>
                </a:solidFill>
                <a:latin typeface="Verdana" charset="0"/>
                <a:ea typeface="Verdana" charset="0"/>
                <a:cs typeface="Verdana" charset="0"/>
                <a:sym typeface="Arial" pitchFamily="-65" charset="0"/>
              </a:defRPr>
            </a:lvl3pPr>
            <a:lvl4pPr marL="1316736"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4pPr>
            <a:lvl5pPr marL="1785557" indent="-229362" algn="l" rtl="0" eaLnBrk="1" fontAlgn="base" hangingPunct="1">
              <a:lnSpc>
                <a:spcPct val="100000"/>
              </a:lnSpc>
              <a:spcBef>
                <a:spcPts val="0"/>
              </a:spcBef>
              <a:spcAft>
                <a:spcPct val="0"/>
              </a:spcAft>
              <a:buClr>
                <a:schemeClr val="tx1"/>
              </a:buClr>
              <a:buSzPct val="100000"/>
              <a:buFont typeface="Arial" pitchFamily="-65" charset="0"/>
              <a:buChar char="»"/>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761970">
              <a:spcBef>
                <a:spcPts val="167"/>
              </a:spcBef>
              <a:buClr>
                <a:srgbClr val="212121"/>
              </a:buClr>
              <a:defRPr/>
            </a:pPr>
            <a:r>
              <a:rPr lang="en-US" sz="750" kern="0">
                <a:solidFill>
                  <a:srgbClr val="212121"/>
                </a:solidFill>
              </a:rPr>
              <a:t>CD: Crohn’s disease; IUS: Intestinal ultrasound</a:t>
            </a:r>
          </a:p>
        </p:txBody>
      </p:sp>
      <p:sp>
        <p:nvSpPr>
          <p:cNvPr id="3" name="Rectangle 2">
            <a:extLst>
              <a:ext uri="{FF2B5EF4-FFF2-40B4-BE49-F238E27FC236}">
                <a16:creationId xmlns:a16="http://schemas.microsoft.com/office/drawing/2014/main" id="{3A58C5CC-BEB1-9438-D8AF-4F26B64359B9}"/>
              </a:ext>
            </a:extLst>
          </p:cNvPr>
          <p:cNvSpPr/>
          <p:nvPr/>
        </p:nvSpPr>
        <p:spPr>
          <a:xfrm>
            <a:off x="2925086" y="5371736"/>
            <a:ext cx="6341828" cy="1349537"/>
          </a:xfrm>
          <a:prstGeom prst="rect">
            <a:avLst/>
          </a:prstGeom>
        </p:spPr>
        <p:txBody>
          <a:bodyPr wrap="square" lIns="76200" tIns="38100" rIns="76200" bIns="38100" anchor="t">
            <a:spAutoFit/>
          </a:bodyPr>
          <a:lstStyle/>
          <a:p>
            <a:pPr algn="ctr" defTabSz="914363">
              <a:defRPr/>
            </a:pPr>
            <a:endParaRPr lang="en-US" sz="917">
              <a:solidFill>
                <a:srgbClr val="303030"/>
              </a:solidFill>
              <a:latin typeface="Verdana"/>
              <a:ea typeface="Verdana"/>
              <a:cs typeface="Arial"/>
            </a:endParaRPr>
          </a:p>
          <a:p>
            <a:pPr algn="ctr" defTabSz="914363">
              <a:defRPr/>
            </a:pPr>
            <a:r>
              <a:rPr lang="en-US" sz="917" kern="0">
                <a:latin typeface="Verdana" charset="0"/>
                <a:sym typeface="Arial" pitchFamily="-65" charset="0"/>
              </a:rPr>
              <a:t>v1.0, 10 December 2022 </a:t>
            </a:r>
            <a:r>
              <a:rPr lang="en-US" sz="917" kern="0">
                <a:solidFill>
                  <a:srgbClr val="303030"/>
                </a:solidFill>
                <a:latin typeface="Verdana"/>
                <a:ea typeface="Verdana"/>
                <a:cs typeface="Arial"/>
                <a:sym typeface="Arial" pitchFamily="-65" charset="0"/>
              </a:rPr>
              <a:t>| </a:t>
            </a:r>
            <a:r>
              <a:rPr lang="en-US" sz="917">
                <a:solidFill>
                  <a:srgbClr val="303030"/>
                </a:solidFill>
                <a:latin typeface="Verdana"/>
                <a:ea typeface="Verdana"/>
                <a:cs typeface="Arial"/>
              </a:rPr>
              <a:t>EM-121011</a:t>
            </a:r>
          </a:p>
          <a:p>
            <a:pPr algn="ctr" defTabSz="914363">
              <a:defRPr/>
            </a:pPr>
            <a:endParaRPr lang="en-US" sz="917">
              <a:solidFill>
                <a:srgbClr val="303030"/>
              </a:solidFill>
              <a:latin typeface="Verdana"/>
              <a:ea typeface="Verdana"/>
              <a:cs typeface="Arial"/>
            </a:endParaRPr>
          </a:p>
          <a:p>
            <a:pPr algn="ctr" defTabSz="914363">
              <a:defRPr/>
            </a:pPr>
            <a:r>
              <a:rPr lang="en-US" sz="917" kern="0">
                <a:latin typeface="Verdana" charset="0"/>
                <a:sym typeface="Arial" pitchFamily="-65" charset="0"/>
              </a:rPr>
              <a:t>For Healthcare Professionals only </a:t>
            </a:r>
            <a:endParaRPr lang="en-US" sz="917">
              <a:solidFill>
                <a:srgbClr val="000000"/>
              </a:solidFill>
              <a:latin typeface="Verdana"/>
              <a:ea typeface="Verdana"/>
              <a:cs typeface="Arial"/>
            </a:endParaRPr>
          </a:p>
          <a:p>
            <a:pPr algn="ctr" defTabSz="914363">
              <a:defRPr/>
            </a:pPr>
            <a:r>
              <a:rPr lang="en-US" sz="917">
                <a:solidFill>
                  <a:srgbClr val="000000"/>
                </a:solidFill>
                <a:latin typeface="Verdana"/>
                <a:ea typeface="Verdana"/>
                <a:cs typeface="Arial"/>
              </a:rPr>
              <a:t>Developed under the mentorship of the Asian Organization for Crohn's &amp; Colitis</a:t>
            </a:r>
            <a:endParaRPr lang="en-US" sz="1500"/>
          </a:p>
          <a:p>
            <a:pPr algn="ctr" defTabSz="914363">
              <a:defRPr/>
            </a:pPr>
            <a:r>
              <a:rPr lang="en-US" sz="917">
                <a:solidFill>
                  <a:srgbClr val="000000"/>
                </a:solidFill>
                <a:latin typeface="Verdana"/>
                <a:ea typeface="Verdana"/>
                <a:cs typeface="Arial"/>
              </a:rPr>
              <a:t>Supported by Janssen Asia Pacific, a division of Johnson and Johnson International (Singapore) Pte. Ltd. Editorial development by Transform Medical Communications, New Zealand</a:t>
            </a:r>
            <a:endParaRPr lang="en-SG" sz="917">
              <a:solidFill>
                <a:srgbClr val="000000"/>
              </a:solidFill>
              <a:latin typeface="Verdana"/>
              <a:ea typeface="Verdana"/>
              <a:cs typeface="Arial"/>
            </a:endParaRPr>
          </a:p>
          <a:p>
            <a:pPr algn="ctr" defTabSz="914363">
              <a:defRPr/>
            </a:pPr>
            <a:endParaRPr lang="en-US" sz="933">
              <a:solidFill>
                <a:srgbClr val="000000"/>
              </a:solidFill>
              <a:latin typeface="Verdana" panose="020B0604030504040204" pitchFamily="34" charset="0"/>
              <a:ea typeface="Verdana" panose="020B0604030504040204" pitchFamily="34" charset="0"/>
              <a:cs typeface="Arial" panose="020B0604020202020204" pitchFamily="34" charset="0"/>
            </a:endParaRPr>
          </a:p>
          <a:p>
            <a:pPr algn="ctr" defTabSz="914363">
              <a:defRPr/>
            </a:pPr>
            <a:r>
              <a:rPr lang="en-US" sz="917">
                <a:solidFill>
                  <a:srgbClr val="000000"/>
                </a:solidFill>
                <a:latin typeface="Verdana"/>
                <a:ea typeface="Verdana"/>
                <a:cs typeface="Arial"/>
              </a:rPr>
              <a:t>© Janssen Asia Pacific, a division of Johnson &amp; Johnson International (Singapore) Pte. Ltd. </a:t>
            </a:r>
            <a:endParaRPr lang="en-SG" sz="917">
              <a:solidFill>
                <a:srgbClr val="000000"/>
              </a:solidFill>
              <a:latin typeface="Verdana"/>
              <a:ea typeface="Verdana"/>
              <a:cs typeface="Arial"/>
            </a:endParaRPr>
          </a:p>
        </p:txBody>
      </p:sp>
      <p:pic>
        <p:nvPicPr>
          <p:cNvPr id="7" name="Picture 6">
            <a:extLst>
              <a:ext uri="{FF2B5EF4-FFF2-40B4-BE49-F238E27FC236}">
                <a16:creationId xmlns:a16="http://schemas.microsoft.com/office/drawing/2014/main" id="{D9F97D96-0C60-0F9B-8A30-30AC88EC44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790" y="6046280"/>
            <a:ext cx="1563522" cy="631094"/>
          </a:xfrm>
          <a:prstGeom prst="rect">
            <a:avLst/>
          </a:prstGeom>
        </p:spPr>
      </p:pic>
      <p:pic>
        <p:nvPicPr>
          <p:cNvPr id="8" name="Picture 7">
            <a:extLst>
              <a:ext uri="{FF2B5EF4-FFF2-40B4-BE49-F238E27FC236}">
                <a16:creationId xmlns:a16="http://schemas.microsoft.com/office/drawing/2014/main" id="{83494C45-76B7-20B4-4F43-DA3A1F82CDEE}"/>
              </a:ext>
            </a:extLst>
          </p:cNvPr>
          <p:cNvPicPr>
            <a:picLocks noChangeAspect="1"/>
          </p:cNvPicPr>
          <p:nvPr/>
        </p:nvPicPr>
        <p:blipFill>
          <a:blip r:embed="rId4"/>
          <a:stretch>
            <a:fillRect/>
          </a:stretch>
        </p:blipFill>
        <p:spPr>
          <a:xfrm>
            <a:off x="102652" y="5773380"/>
            <a:ext cx="1085364" cy="947444"/>
          </a:xfrm>
          <a:prstGeom prst="rect">
            <a:avLst/>
          </a:prstGeom>
        </p:spPr>
      </p:pic>
    </p:spTree>
    <p:extLst>
      <p:ext uri="{BB962C8B-B14F-4D97-AF65-F5344CB8AC3E}">
        <p14:creationId xmlns:p14="http://schemas.microsoft.com/office/powerpoint/2010/main" val="375250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1248;p286">
            <a:extLst>
              <a:ext uri="{FF2B5EF4-FFF2-40B4-BE49-F238E27FC236}">
                <a16:creationId xmlns:a16="http://schemas.microsoft.com/office/drawing/2014/main" id="{1DD31D0B-8EB9-6156-7EA5-1E4CEFB0ABB6}"/>
              </a:ext>
            </a:extLst>
          </p:cNvPr>
          <p:cNvSpPr/>
          <p:nvPr/>
        </p:nvSpPr>
        <p:spPr>
          <a:xfrm>
            <a:off x="6234547" y="2043546"/>
            <a:ext cx="5784272" cy="743202"/>
          </a:xfrm>
          <a:prstGeom prst="roundRect">
            <a:avLst>
              <a:gd name="adj" fmla="val 16667"/>
            </a:avLst>
          </a:prstGeom>
          <a:solidFill>
            <a:schemeClr val="lt2"/>
          </a:solidFill>
          <a:ln w="57150" cap="flat" cmpd="sng">
            <a:solidFill>
              <a:schemeClr val="accent1"/>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10" name="Google Shape;11248;p286">
            <a:extLst>
              <a:ext uri="{FF2B5EF4-FFF2-40B4-BE49-F238E27FC236}">
                <a16:creationId xmlns:a16="http://schemas.microsoft.com/office/drawing/2014/main" id="{95651934-61D8-413B-8368-9536B7AA675E}"/>
              </a:ext>
            </a:extLst>
          </p:cNvPr>
          <p:cNvSpPr/>
          <p:nvPr/>
        </p:nvSpPr>
        <p:spPr>
          <a:xfrm>
            <a:off x="6107547" y="4906818"/>
            <a:ext cx="5784272" cy="743202"/>
          </a:xfrm>
          <a:prstGeom prst="roundRect">
            <a:avLst>
              <a:gd name="adj" fmla="val 16667"/>
            </a:avLst>
          </a:prstGeom>
          <a:solidFill>
            <a:schemeClr val="lt2"/>
          </a:solidFill>
          <a:ln w="57150" cap="flat" cmpd="sng">
            <a:solidFill>
              <a:schemeClr val="accent1"/>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DB33C677-9BDF-4878-B213-05ADC164A4BC}"/>
              </a:ext>
            </a:extLst>
          </p:cNvPr>
          <p:cNvSpPr>
            <a:spLocks noGrp="1"/>
          </p:cNvSpPr>
          <p:nvPr>
            <p:ph type="title"/>
          </p:nvPr>
        </p:nvSpPr>
        <p:spPr>
          <a:xfrm>
            <a:off x="605367" y="378458"/>
            <a:ext cx="11124815" cy="461665"/>
          </a:xfrm>
        </p:spPr>
        <p:txBody>
          <a:bodyPr/>
          <a:lstStyle/>
          <a:p>
            <a:r>
              <a:rPr lang="en-US"/>
              <a:t>Crohn’s ileitis on IUS and CT scan</a:t>
            </a:r>
          </a:p>
        </p:txBody>
      </p:sp>
      <p:sp>
        <p:nvSpPr>
          <p:cNvPr id="4" name="Slide Number Placeholder 3">
            <a:extLst>
              <a:ext uri="{FF2B5EF4-FFF2-40B4-BE49-F238E27FC236}">
                <a16:creationId xmlns:a16="http://schemas.microsoft.com/office/drawing/2014/main" id="{CEB2C8A9-3FD9-44A9-99CA-E6FBE7513CCA}"/>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10</a:t>
            </a:fld>
            <a:endParaRPr lang="en-US">
              <a:solidFill>
                <a:srgbClr val="646464"/>
              </a:solidFill>
            </a:endParaRPr>
          </a:p>
        </p:txBody>
      </p:sp>
      <p:sp>
        <p:nvSpPr>
          <p:cNvPr id="5" name="Text Placeholder 4">
            <a:extLst>
              <a:ext uri="{FF2B5EF4-FFF2-40B4-BE49-F238E27FC236}">
                <a16:creationId xmlns:a16="http://schemas.microsoft.com/office/drawing/2014/main" id="{40E4D59E-8DB4-4E4C-BB3F-912B3DA79E9B}"/>
              </a:ext>
            </a:extLst>
          </p:cNvPr>
          <p:cNvSpPr>
            <a:spLocks noGrp="1"/>
          </p:cNvSpPr>
          <p:nvPr>
            <p:ph type="body" sz="quarter" idx="17"/>
          </p:nvPr>
        </p:nvSpPr>
        <p:spPr>
          <a:xfrm>
            <a:off x="601928" y="6417911"/>
            <a:ext cx="8382000" cy="275167"/>
          </a:xfrm>
        </p:spPr>
        <p:txBody>
          <a:bodyPr/>
          <a:lstStyle/>
          <a:p>
            <a:r>
              <a:rPr lang="en-US"/>
              <a:t>IUS: intestinal ultrasound; CD: Crohn’s disease; CT: computed tomography</a:t>
            </a:r>
          </a:p>
          <a:p>
            <a:r>
              <a:rPr lang="en-US" err="1"/>
              <a:t>Zijta</a:t>
            </a:r>
            <a:r>
              <a:rPr lang="en-US"/>
              <a:t>, F., </a:t>
            </a:r>
            <a:r>
              <a:rPr lang="en-US" err="1"/>
              <a:t>Vanhooymissen</a:t>
            </a:r>
            <a:r>
              <a:rPr lang="en-US"/>
              <a:t>, I. &amp; </a:t>
            </a:r>
            <a:r>
              <a:rPr lang="en-US" err="1"/>
              <a:t>Puylaert</a:t>
            </a:r>
            <a:r>
              <a:rPr lang="en-US"/>
              <a:t>, J. Crohn's disease - role of Ultrasound. </a:t>
            </a:r>
            <a:r>
              <a:rPr lang="en-US" i="1"/>
              <a:t>Radiology Assistant</a:t>
            </a:r>
            <a:r>
              <a:rPr lang="en-US"/>
              <a:t>. Available at: </a:t>
            </a:r>
            <a:r>
              <a:rPr lang="en-US">
                <a:hlinkClick r:id="rId3"/>
              </a:rPr>
              <a:t>https://radiologyassistant.nl/abdomen/bowel/ultrasound-in-crohns-disease</a:t>
            </a:r>
            <a:r>
              <a:rPr lang="en-US"/>
              <a:t>  </a:t>
            </a:r>
          </a:p>
        </p:txBody>
      </p:sp>
      <p:sp>
        <p:nvSpPr>
          <p:cNvPr id="7" name="TextBox 6">
            <a:extLst>
              <a:ext uri="{FF2B5EF4-FFF2-40B4-BE49-F238E27FC236}">
                <a16:creationId xmlns:a16="http://schemas.microsoft.com/office/drawing/2014/main" id="{5D621565-3A23-439D-92C4-234D2AD1F9A4}"/>
              </a:ext>
            </a:extLst>
          </p:cNvPr>
          <p:cNvSpPr txBox="1"/>
          <p:nvPr/>
        </p:nvSpPr>
        <p:spPr>
          <a:xfrm>
            <a:off x="6084454" y="4991665"/>
            <a:ext cx="5728111" cy="528286"/>
          </a:xfrm>
          <a:prstGeom prst="rect">
            <a:avLst/>
          </a:prstGeom>
          <a:noFill/>
        </p:spPr>
        <p:txBody>
          <a:bodyPr wrap="square">
            <a:spAutoFit/>
          </a:bodyPr>
          <a:lstStyle/>
          <a:p>
            <a:pPr algn="ctr" defTabSz="608486" fontAlgn="base">
              <a:spcBef>
                <a:spcPct val="50000"/>
              </a:spcBef>
              <a:spcAft>
                <a:spcPct val="0"/>
              </a:spcAft>
              <a:defRPr/>
            </a:pPr>
            <a:r>
              <a:rPr lang="en-US" sz="1333" b="1">
                <a:solidFill>
                  <a:srgbClr val="000000"/>
                </a:solidFill>
                <a:latin typeface="Verdana" panose="020B0604030504040204" pitchFamily="34" charset="0"/>
                <a:ea typeface="Verdana" panose="020B0604030504040204" pitchFamily="34" charset="0"/>
              </a:rPr>
              <a:t>CT confirmed Crohn’s ileitis, </a:t>
            </a:r>
            <a:r>
              <a:rPr lang="en-US" sz="1333">
                <a:solidFill>
                  <a:srgbClr val="000000"/>
                </a:solidFill>
                <a:latin typeface="Verdana" panose="020B0604030504040204" pitchFamily="34" charset="0"/>
                <a:ea typeface="Verdana" panose="020B0604030504040204" pitchFamily="34" charset="0"/>
              </a:rPr>
              <a:t>in the same patient. </a:t>
            </a:r>
          </a:p>
          <a:p>
            <a:pPr algn="ctr" defTabSz="608486" fontAlgn="base">
              <a:spcBef>
                <a:spcPct val="50000"/>
              </a:spcBef>
              <a:spcAft>
                <a:spcPct val="0"/>
              </a:spcAft>
              <a:defRPr/>
            </a:pPr>
            <a:r>
              <a:rPr lang="en-US" sz="1000" i="1">
                <a:solidFill>
                  <a:srgbClr val="000000"/>
                </a:solidFill>
                <a:latin typeface="Verdana" panose="020B0604030504040204" pitchFamily="34" charset="0"/>
                <a:ea typeface="Verdana" panose="020B0604030504040204" pitchFamily="34" charset="0"/>
              </a:rPr>
              <a:t>The small green arrowheads reflect left-sided epiploic </a:t>
            </a:r>
            <a:r>
              <a:rPr lang="en-US" sz="1000" i="1" err="1">
                <a:solidFill>
                  <a:srgbClr val="000000"/>
                </a:solidFill>
                <a:latin typeface="Verdana" panose="020B0604030504040204" pitchFamily="34" charset="0"/>
                <a:ea typeface="Verdana" panose="020B0604030504040204" pitchFamily="34" charset="0"/>
              </a:rPr>
              <a:t>appendagitis</a:t>
            </a:r>
            <a:r>
              <a:rPr lang="en-US" sz="1000" i="1">
                <a:solidFill>
                  <a:srgbClr val="000000"/>
                </a:solidFill>
                <a:latin typeface="Verdana" panose="020B0604030504040204" pitchFamily="34" charset="0"/>
                <a:ea typeface="Verdana" panose="020B0604030504040204" pitchFamily="34" charset="0"/>
              </a:rPr>
              <a:t> (unrelated to CD) </a:t>
            </a:r>
          </a:p>
        </p:txBody>
      </p:sp>
      <p:sp>
        <p:nvSpPr>
          <p:cNvPr id="11" name="TextBox 10">
            <a:extLst>
              <a:ext uri="{FF2B5EF4-FFF2-40B4-BE49-F238E27FC236}">
                <a16:creationId xmlns:a16="http://schemas.microsoft.com/office/drawing/2014/main" id="{CE2ECDF4-CCE6-A56D-B268-C7F0F9C7A2A1}"/>
              </a:ext>
            </a:extLst>
          </p:cNvPr>
          <p:cNvSpPr txBox="1"/>
          <p:nvPr/>
        </p:nvSpPr>
        <p:spPr>
          <a:xfrm>
            <a:off x="6084454" y="2240230"/>
            <a:ext cx="5934365" cy="297454"/>
          </a:xfrm>
          <a:prstGeom prst="rect">
            <a:avLst/>
          </a:prstGeom>
          <a:noFill/>
        </p:spPr>
        <p:txBody>
          <a:bodyPr wrap="square">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Abnormal terminal ileum (il.)</a:t>
            </a:r>
            <a:r>
              <a:rPr lang="en-US" sz="1333">
                <a:solidFill>
                  <a:srgbClr val="000000"/>
                </a:solidFill>
                <a:latin typeface="Verdana" panose="020B0604030504040204" pitchFamily="34" charset="0"/>
                <a:ea typeface="Verdana" panose="020B0604030504040204" pitchFamily="34" charset="0"/>
              </a:rPr>
              <a:t> in a patient with CD. </a:t>
            </a:r>
            <a:endParaRPr lang="en-US" sz="1333" b="1">
              <a:solidFill>
                <a:srgbClr val="00A0DF"/>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3A579DA0-2396-E5D5-B770-3263C80DBCB1}"/>
              </a:ext>
            </a:extLst>
          </p:cNvPr>
          <p:cNvPicPr>
            <a:picLocks noChangeAspect="1"/>
          </p:cNvPicPr>
          <p:nvPr/>
        </p:nvPicPr>
        <p:blipFill rotWithShape="1">
          <a:blip r:embed="rId4"/>
          <a:srcRect l="49709" b="51766"/>
          <a:stretch/>
        </p:blipFill>
        <p:spPr>
          <a:xfrm>
            <a:off x="942509" y="1386298"/>
            <a:ext cx="3768811" cy="2239514"/>
          </a:xfrm>
          <a:prstGeom prst="rect">
            <a:avLst/>
          </a:prstGeom>
        </p:spPr>
      </p:pic>
      <p:pic>
        <p:nvPicPr>
          <p:cNvPr id="8" name="Picture 7">
            <a:extLst>
              <a:ext uri="{FF2B5EF4-FFF2-40B4-BE49-F238E27FC236}">
                <a16:creationId xmlns:a16="http://schemas.microsoft.com/office/drawing/2014/main" id="{F1DD667E-6335-F058-8562-479C1D3652E1}"/>
              </a:ext>
            </a:extLst>
          </p:cNvPr>
          <p:cNvPicPr>
            <a:picLocks noChangeAspect="1"/>
          </p:cNvPicPr>
          <p:nvPr/>
        </p:nvPicPr>
        <p:blipFill rotWithShape="1">
          <a:blip r:embed="rId4"/>
          <a:srcRect l="29800" t="46084"/>
          <a:stretch/>
        </p:blipFill>
        <p:spPr>
          <a:xfrm>
            <a:off x="942509" y="3622502"/>
            <a:ext cx="3768811" cy="2503319"/>
          </a:xfrm>
          <a:prstGeom prst="rect">
            <a:avLst/>
          </a:prstGeom>
        </p:spPr>
      </p:pic>
      <p:sp>
        <p:nvSpPr>
          <p:cNvPr id="9" name="TextBox 8">
            <a:extLst>
              <a:ext uri="{FF2B5EF4-FFF2-40B4-BE49-F238E27FC236}">
                <a16:creationId xmlns:a16="http://schemas.microsoft.com/office/drawing/2014/main" id="{28017FB8-963F-4298-AC34-AAF640E98C3E}"/>
              </a:ext>
            </a:extLst>
          </p:cNvPr>
          <p:cNvSpPr txBox="1"/>
          <p:nvPr/>
        </p:nvSpPr>
        <p:spPr>
          <a:xfrm>
            <a:off x="942509" y="3546607"/>
            <a:ext cx="3768811" cy="476862"/>
          </a:xfrm>
          <a:prstGeom prst="rect">
            <a:avLst/>
          </a:prstGeom>
          <a:noFill/>
        </p:spPr>
        <p:txBody>
          <a:bodyPr wrap="square">
            <a:spAutoFit/>
          </a:bodyPr>
          <a:lstStyle/>
          <a:p>
            <a:pPr algn="ctr" defTabSz="571477">
              <a:defRPr/>
            </a:pPr>
            <a:r>
              <a:rPr lang="en-US" sz="833">
                <a:solidFill>
                  <a:srgbClr val="FFFFFF"/>
                </a:solidFill>
                <a:latin typeface="Verdana" panose="020B0604030504040204" pitchFamily="34" charset="0"/>
                <a:ea typeface="Verdana" panose="020B0604030504040204" pitchFamily="34" charset="0"/>
              </a:rPr>
              <a:t>Image credit: </a:t>
            </a:r>
            <a:r>
              <a:rPr lang="en-US" sz="833" err="1">
                <a:solidFill>
                  <a:srgbClr val="FFFFFF"/>
                </a:solidFill>
                <a:latin typeface="Verdana" panose="020B0604030504040204" pitchFamily="34" charset="0"/>
                <a:ea typeface="Verdana" panose="020B0604030504040204" pitchFamily="34" charset="0"/>
              </a:rPr>
              <a:t>Zijta</a:t>
            </a:r>
            <a:r>
              <a:rPr lang="en-US" sz="833">
                <a:solidFill>
                  <a:srgbClr val="FFFFFF"/>
                </a:solidFill>
                <a:latin typeface="Verdana" panose="020B0604030504040204" pitchFamily="34" charset="0"/>
                <a:ea typeface="Verdana" panose="020B0604030504040204" pitchFamily="34" charset="0"/>
              </a:rPr>
              <a:t>, F., </a:t>
            </a:r>
            <a:r>
              <a:rPr lang="en-US" sz="833" err="1">
                <a:solidFill>
                  <a:srgbClr val="FFFFFF"/>
                </a:solidFill>
                <a:latin typeface="Verdana" panose="020B0604030504040204" pitchFamily="34" charset="0"/>
                <a:ea typeface="Verdana" panose="020B0604030504040204" pitchFamily="34" charset="0"/>
              </a:rPr>
              <a:t>Vanhooymissen</a:t>
            </a:r>
            <a:r>
              <a:rPr lang="en-US" sz="833">
                <a:solidFill>
                  <a:srgbClr val="FFFFFF"/>
                </a:solidFill>
                <a:latin typeface="Verdana" panose="020B0604030504040204" pitchFamily="34" charset="0"/>
                <a:ea typeface="Verdana" panose="020B0604030504040204" pitchFamily="34" charset="0"/>
              </a:rPr>
              <a:t> I &amp; </a:t>
            </a:r>
            <a:r>
              <a:rPr lang="en-US" sz="833" err="1">
                <a:solidFill>
                  <a:srgbClr val="FFFFFF"/>
                </a:solidFill>
                <a:latin typeface="Verdana" panose="020B0604030504040204" pitchFamily="34" charset="0"/>
                <a:ea typeface="Verdana" panose="020B0604030504040204" pitchFamily="34" charset="0"/>
              </a:rPr>
              <a:t>Puylaert</a:t>
            </a:r>
            <a:r>
              <a:rPr lang="en-US" sz="833">
                <a:solidFill>
                  <a:srgbClr val="FFFFFF"/>
                </a:solidFill>
                <a:latin typeface="Verdana" panose="020B0604030504040204" pitchFamily="34" charset="0"/>
                <a:ea typeface="Verdana" panose="020B0604030504040204" pitchFamily="34" charset="0"/>
              </a:rPr>
              <a:t> J, Radiology Assistant website</a:t>
            </a:r>
            <a:r>
              <a:rPr lang="en-US" sz="833" baseline="30000">
                <a:solidFill>
                  <a:srgbClr val="FFFFFF"/>
                </a:solidFill>
                <a:latin typeface="Verdana" panose="020B0604030504040204" pitchFamily="34" charset="0"/>
                <a:ea typeface="Verdana" panose="020B0604030504040204" pitchFamily="34" charset="0"/>
              </a:rPr>
              <a:t>. </a:t>
            </a:r>
            <a:r>
              <a:rPr lang="en-US" sz="833">
                <a:solidFill>
                  <a:srgbClr val="FFFFFF"/>
                </a:solidFill>
                <a:latin typeface="Verdana" panose="020B0604030504040204" pitchFamily="34" charset="0"/>
                <a:ea typeface="Verdana" panose="020B0604030504040204" pitchFamily="34" charset="0"/>
              </a:rPr>
              <a:t>Reproduced with permission from the Radiology Assistant website, strictly for educational purposes only.</a:t>
            </a:r>
          </a:p>
        </p:txBody>
      </p:sp>
      <p:cxnSp>
        <p:nvCxnSpPr>
          <p:cNvPr id="13" name="Straight Arrow Connector 12">
            <a:extLst>
              <a:ext uri="{FF2B5EF4-FFF2-40B4-BE49-F238E27FC236}">
                <a16:creationId xmlns:a16="http://schemas.microsoft.com/office/drawing/2014/main" id="{5DD95CFC-A4C9-6AF0-FE76-5BA44CE35F9C}"/>
              </a:ext>
            </a:extLst>
          </p:cNvPr>
          <p:cNvCxnSpPr>
            <a:cxnSpLocks/>
          </p:cNvCxnSpPr>
          <p:nvPr/>
        </p:nvCxnSpPr>
        <p:spPr bwMode="auto">
          <a:xfrm flipH="1">
            <a:off x="1607820" y="5084078"/>
            <a:ext cx="4499728" cy="171368"/>
          </a:xfrm>
          <a:prstGeom prst="straightConnector1">
            <a:avLst/>
          </a:prstGeom>
          <a:solidFill>
            <a:srgbClr val="C0C0C0"/>
          </a:solidFill>
          <a:ln w="57150" cap="flat" cmpd="sng" algn="ctr">
            <a:solidFill>
              <a:srgbClr val="3AE216"/>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0DD7417-359A-DC3B-3D34-C71566621788}"/>
              </a:ext>
            </a:extLst>
          </p:cNvPr>
          <p:cNvCxnSpPr>
            <a:cxnSpLocks/>
          </p:cNvCxnSpPr>
          <p:nvPr/>
        </p:nvCxnSpPr>
        <p:spPr bwMode="auto">
          <a:xfrm flipH="1">
            <a:off x="2840182" y="2389769"/>
            <a:ext cx="3394366" cy="295260"/>
          </a:xfrm>
          <a:prstGeom prst="straightConnector1">
            <a:avLst/>
          </a:prstGeom>
          <a:solidFill>
            <a:srgbClr val="C0C0C0"/>
          </a:solidFill>
          <a:ln w="57150" cap="flat" cmpd="sng" algn="ctr">
            <a:solidFill>
              <a:srgbClr val="3AE216"/>
            </a:solidFill>
            <a:prstDash val="solid"/>
            <a:round/>
            <a:headEnd type="none" w="med" len="med"/>
            <a:tailEnd type="triangle"/>
          </a:ln>
          <a:effectLst/>
        </p:spPr>
      </p:cxnSp>
    </p:spTree>
    <p:extLst>
      <p:ext uri="{BB962C8B-B14F-4D97-AF65-F5344CB8AC3E}">
        <p14:creationId xmlns:p14="http://schemas.microsoft.com/office/powerpoint/2010/main" val="42438933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C3E6-1E25-421C-BB63-CB84A6D7377A}"/>
              </a:ext>
            </a:extLst>
          </p:cNvPr>
          <p:cNvSpPr>
            <a:spLocks noGrp="1"/>
          </p:cNvSpPr>
          <p:nvPr>
            <p:ph type="title"/>
          </p:nvPr>
        </p:nvSpPr>
        <p:spPr>
          <a:xfrm>
            <a:off x="605367" y="378458"/>
            <a:ext cx="10145760" cy="923330"/>
          </a:xfrm>
        </p:spPr>
        <p:txBody>
          <a:bodyPr/>
          <a:lstStyle/>
          <a:p>
            <a:r>
              <a:rPr lang="en-US"/>
              <a:t>IBUS-SAS – an international score for IUS monitoring in CD*</a:t>
            </a:r>
          </a:p>
        </p:txBody>
      </p:sp>
      <p:sp>
        <p:nvSpPr>
          <p:cNvPr id="4" name="Slide Number Placeholder 3">
            <a:extLst>
              <a:ext uri="{FF2B5EF4-FFF2-40B4-BE49-F238E27FC236}">
                <a16:creationId xmlns:a16="http://schemas.microsoft.com/office/drawing/2014/main" id="{D1607745-BD2A-458C-9D5E-0666A4E8501B}"/>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11</a:t>
            </a:fld>
            <a:endParaRPr lang="en-US">
              <a:solidFill>
                <a:srgbClr val="646464"/>
              </a:solidFill>
            </a:endParaRPr>
          </a:p>
        </p:txBody>
      </p:sp>
      <p:sp>
        <p:nvSpPr>
          <p:cNvPr id="5" name="Text Placeholder 4">
            <a:extLst>
              <a:ext uri="{FF2B5EF4-FFF2-40B4-BE49-F238E27FC236}">
                <a16:creationId xmlns:a16="http://schemas.microsoft.com/office/drawing/2014/main" id="{ABBECE31-0606-45F5-813D-9E341670D05A}"/>
              </a:ext>
            </a:extLst>
          </p:cNvPr>
          <p:cNvSpPr>
            <a:spLocks noGrp="1"/>
          </p:cNvSpPr>
          <p:nvPr>
            <p:ph type="body" sz="quarter" idx="17"/>
          </p:nvPr>
        </p:nvSpPr>
        <p:spPr/>
        <p:txBody>
          <a:bodyPr/>
          <a:lstStyle/>
          <a:p>
            <a:r>
              <a:rPr lang="en-US" sz="917" b="1"/>
              <a:t>*Mainly used for research.</a:t>
            </a:r>
          </a:p>
          <a:p>
            <a:r>
              <a:rPr lang="en-US"/>
              <a:t>IBUS-SAS: International Bowel Ultrasound Segmental Activity Score; IUS: intestinal ultrasound; CD: Crohn’s disease; BTW: bowel wall thickness.</a:t>
            </a:r>
          </a:p>
          <a:p>
            <a:r>
              <a:rPr lang="en-US"/>
              <a:t>Novak, K. L. (2021). </a:t>
            </a:r>
            <a:r>
              <a:rPr lang="en-US" i="1"/>
              <a:t>Journal of Crohn's &amp; colitis</a:t>
            </a:r>
            <a:r>
              <a:rPr lang="en-US"/>
              <a:t>, 15(4), 609–616. </a:t>
            </a:r>
          </a:p>
        </p:txBody>
      </p:sp>
      <p:sp>
        <p:nvSpPr>
          <p:cNvPr id="6" name="Rectangle: Rounded Corners 5">
            <a:extLst>
              <a:ext uri="{FF2B5EF4-FFF2-40B4-BE49-F238E27FC236}">
                <a16:creationId xmlns:a16="http://schemas.microsoft.com/office/drawing/2014/main" id="{AD31690F-B7FF-463D-8B27-77E89C6AE939}"/>
              </a:ext>
            </a:extLst>
          </p:cNvPr>
          <p:cNvSpPr/>
          <p:nvPr/>
        </p:nvSpPr>
        <p:spPr>
          <a:xfrm>
            <a:off x="947853" y="1713219"/>
            <a:ext cx="10324170" cy="51990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8486" fontAlgn="base">
              <a:spcBef>
                <a:spcPct val="50000"/>
              </a:spcBef>
              <a:spcAft>
                <a:spcPct val="0"/>
              </a:spcAft>
              <a:defRPr/>
            </a:pPr>
            <a:r>
              <a:rPr lang="en-US" sz="1333">
                <a:solidFill>
                  <a:srgbClr val="212121"/>
                </a:solidFill>
                <a:latin typeface="Verdana" panose="020B0604030504040204" pitchFamily="34" charset="0"/>
                <a:ea typeface="Verdana" panose="020B0604030504040204" pitchFamily="34" charset="0"/>
              </a:rPr>
              <a:t>11 experts from 9 countries participated in establishing an IUS score for identifying active disease in CD patients. </a:t>
            </a:r>
          </a:p>
        </p:txBody>
      </p:sp>
      <p:sp>
        <p:nvSpPr>
          <p:cNvPr id="7" name="Rectangle: Rounded Corners 6">
            <a:extLst>
              <a:ext uri="{FF2B5EF4-FFF2-40B4-BE49-F238E27FC236}">
                <a16:creationId xmlns:a16="http://schemas.microsoft.com/office/drawing/2014/main" id="{04BB945D-EABD-4D64-9E67-FBB556308EDB}"/>
              </a:ext>
            </a:extLst>
          </p:cNvPr>
          <p:cNvSpPr/>
          <p:nvPr/>
        </p:nvSpPr>
        <p:spPr>
          <a:xfrm>
            <a:off x="947853" y="2350144"/>
            <a:ext cx="10324170" cy="51990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8486" fontAlgn="base">
              <a:spcBef>
                <a:spcPct val="50000"/>
              </a:spcBef>
              <a:spcAft>
                <a:spcPct val="0"/>
              </a:spcAft>
              <a:defRPr/>
            </a:pPr>
            <a:r>
              <a:rPr lang="en-US" sz="1333">
                <a:solidFill>
                  <a:srgbClr val="212121"/>
                </a:solidFill>
                <a:latin typeface="Verdana" panose="020B0604030504040204" pitchFamily="34" charset="0"/>
                <a:ea typeface="Verdana" panose="020B0604030504040204" pitchFamily="34" charset="0"/>
              </a:rPr>
              <a:t>Out of 12 parameters, 4 were identified as the most relevant elements to develop the score: </a:t>
            </a:r>
            <a:r>
              <a:rPr lang="en-US" sz="1333" b="1">
                <a:solidFill>
                  <a:srgbClr val="212121"/>
                </a:solidFill>
                <a:latin typeface="Verdana" panose="020B0604030504040204" pitchFamily="34" charset="0"/>
                <a:ea typeface="Verdana" panose="020B0604030504040204" pitchFamily="34" charset="0"/>
              </a:rPr>
              <a:t>BTW, bowel wall flow (color doppler signal), mesenteric fat, and bowel wall stratification. </a:t>
            </a:r>
          </a:p>
        </p:txBody>
      </p:sp>
      <p:graphicFrame>
        <p:nvGraphicFramePr>
          <p:cNvPr id="8" name="Table 4">
            <a:extLst>
              <a:ext uri="{FF2B5EF4-FFF2-40B4-BE49-F238E27FC236}">
                <a16:creationId xmlns:a16="http://schemas.microsoft.com/office/drawing/2014/main" id="{46AE656C-7A55-4195-9F68-780089F379DB}"/>
              </a:ext>
            </a:extLst>
          </p:cNvPr>
          <p:cNvGraphicFramePr>
            <a:graphicFrameLocks noGrp="1"/>
          </p:cNvGraphicFramePr>
          <p:nvPr/>
        </p:nvGraphicFramePr>
        <p:xfrm>
          <a:off x="601534" y="3257264"/>
          <a:ext cx="10763023" cy="2047498"/>
        </p:xfrm>
        <a:graphic>
          <a:graphicData uri="http://schemas.openxmlformats.org/drawingml/2006/table">
            <a:tbl>
              <a:tblPr firstRow="1" bandRow="1">
                <a:tableStyleId>{6E25E649-3F16-4E02-A733-19D2CDBF48F0}</a:tableStyleId>
              </a:tblPr>
              <a:tblGrid>
                <a:gridCol w="2899626">
                  <a:extLst>
                    <a:ext uri="{9D8B030D-6E8A-4147-A177-3AD203B41FA5}">
                      <a16:colId xmlns:a16="http://schemas.microsoft.com/office/drawing/2014/main" val="1073775907"/>
                    </a:ext>
                  </a:extLst>
                </a:gridCol>
                <a:gridCol w="1965850">
                  <a:extLst>
                    <a:ext uri="{9D8B030D-6E8A-4147-A177-3AD203B41FA5}">
                      <a16:colId xmlns:a16="http://schemas.microsoft.com/office/drawing/2014/main" val="734927505"/>
                    </a:ext>
                  </a:extLst>
                </a:gridCol>
                <a:gridCol w="1533582">
                  <a:extLst>
                    <a:ext uri="{9D8B030D-6E8A-4147-A177-3AD203B41FA5}">
                      <a16:colId xmlns:a16="http://schemas.microsoft.com/office/drawing/2014/main" val="3646566492"/>
                    </a:ext>
                  </a:extLst>
                </a:gridCol>
                <a:gridCol w="2062100">
                  <a:extLst>
                    <a:ext uri="{9D8B030D-6E8A-4147-A177-3AD203B41FA5}">
                      <a16:colId xmlns:a16="http://schemas.microsoft.com/office/drawing/2014/main" val="2141214969"/>
                    </a:ext>
                  </a:extLst>
                </a:gridCol>
                <a:gridCol w="2301865">
                  <a:extLst>
                    <a:ext uri="{9D8B030D-6E8A-4147-A177-3AD203B41FA5}">
                      <a16:colId xmlns:a16="http://schemas.microsoft.com/office/drawing/2014/main" val="3056754138"/>
                    </a:ext>
                  </a:extLst>
                </a:gridCol>
              </a:tblGrid>
              <a:tr h="330799">
                <a:tc>
                  <a:txBody>
                    <a:bodyPr/>
                    <a:lstStyle/>
                    <a:p>
                      <a:endParaRPr lang="en-US" sz="1200">
                        <a:latin typeface="Verdana" panose="020B0604030504040204" pitchFamily="34" charset="0"/>
                        <a:ea typeface="Verdana" panose="020B0604030504040204" pitchFamily="34" charset="0"/>
                      </a:endParaRP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Normal</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Uncertain</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Active</a:t>
                      </a:r>
                    </a:p>
                  </a:txBody>
                  <a:tcPr marL="76200" marR="76200" marT="38100" marB="38100" anchor="ctr"/>
                </a:tc>
                <a:tc>
                  <a:txBody>
                    <a:bodyPr/>
                    <a:lstStyle/>
                    <a:p>
                      <a:endParaRPr lang="en-US" sz="1200">
                        <a:latin typeface="Verdana" panose="020B0604030504040204" pitchFamily="34" charset="0"/>
                        <a:ea typeface="Verdana" panose="020B0604030504040204" pitchFamily="34" charset="0"/>
                      </a:endParaRPr>
                    </a:p>
                  </a:txBody>
                  <a:tcPr marL="76200" marR="76200" marT="38100" marB="38100" anchor="ctr"/>
                </a:tc>
                <a:extLst>
                  <a:ext uri="{0D108BD9-81ED-4DB2-BD59-A6C34878D82A}">
                    <a16:rowId xmlns:a16="http://schemas.microsoft.com/office/drawing/2014/main" val="527199627"/>
                  </a:ext>
                </a:extLst>
              </a:tr>
              <a:tr h="330799">
                <a:tc>
                  <a:txBody>
                    <a:bodyPr/>
                    <a:lstStyle/>
                    <a:p>
                      <a:r>
                        <a:rPr lang="en-US" sz="1200" b="1">
                          <a:latin typeface="Verdana" panose="020B0604030504040204" pitchFamily="34" charset="0"/>
                          <a:ea typeface="Verdana" panose="020B0604030504040204" pitchFamily="34" charset="0"/>
                        </a:rPr>
                        <a:t>BWT</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 3mm</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N/A</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&gt; 3mm</a:t>
                      </a:r>
                    </a:p>
                  </a:txBody>
                  <a:tcPr marL="76200" marR="76200" marT="38100" marB="38100" anchor="ctr"/>
                </a:tc>
                <a:tc>
                  <a:txBody>
                    <a:bodyPr/>
                    <a:lstStyle/>
                    <a:p>
                      <a:endParaRPr lang="en-US" sz="1200">
                        <a:latin typeface="Verdana" panose="020B0604030504040204" pitchFamily="34" charset="0"/>
                        <a:ea typeface="Verdana" panose="020B0604030504040204" pitchFamily="34" charset="0"/>
                      </a:endParaRPr>
                    </a:p>
                  </a:txBody>
                  <a:tcPr marL="76200" marR="76200" marT="38100" marB="38100" anchor="ctr"/>
                </a:tc>
                <a:extLst>
                  <a:ext uri="{0D108BD9-81ED-4DB2-BD59-A6C34878D82A}">
                    <a16:rowId xmlns:a16="http://schemas.microsoft.com/office/drawing/2014/main" val="560882124"/>
                  </a:ext>
                </a:extLst>
              </a:tr>
              <a:tr h="492743">
                <a:tc>
                  <a:txBody>
                    <a:bodyPr/>
                    <a:lstStyle/>
                    <a:p>
                      <a:r>
                        <a:rPr lang="en-US" sz="1200" b="1">
                          <a:latin typeface="Verdana" panose="020B0604030504040204" pitchFamily="34" charset="0"/>
                          <a:ea typeface="Verdana" panose="020B0604030504040204" pitchFamily="34" charset="0"/>
                        </a:rPr>
                        <a:t>Mesenteric fat</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0 = absent</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1 = uncertain</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2 = present</a:t>
                      </a:r>
                    </a:p>
                  </a:txBody>
                  <a:tcPr marL="76200" marR="76200" marT="38100" marB="38100" anchor="ctr"/>
                </a:tc>
                <a:tc>
                  <a:txBody>
                    <a:bodyPr/>
                    <a:lstStyle/>
                    <a:p>
                      <a:endParaRPr lang="en-US" sz="1200">
                        <a:latin typeface="Verdana" panose="020B0604030504040204" pitchFamily="34" charset="0"/>
                        <a:ea typeface="Verdana" panose="020B0604030504040204" pitchFamily="34" charset="0"/>
                      </a:endParaRPr>
                    </a:p>
                  </a:txBody>
                  <a:tcPr marL="76200" marR="76200" marT="38100" marB="38100" anchor="ctr"/>
                </a:tc>
                <a:extLst>
                  <a:ext uri="{0D108BD9-81ED-4DB2-BD59-A6C34878D82A}">
                    <a16:rowId xmlns:a16="http://schemas.microsoft.com/office/drawing/2014/main" val="1192269748"/>
                  </a:ext>
                </a:extLst>
              </a:tr>
              <a:tr h="562358">
                <a:tc>
                  <a:txBody>
                    <a:bodyPr/>
                    <a:lstStyle/>
                    <a:p>
                      <a:r>
                        <a:rPr lang="en-US" sz="1200" b="1">
                          <a:latin typeface="Verdana" panose="020B0604030504040204" pitchFamily="34" charset="0"/>
                          <a:ea typeface="Verdana" panose="020B0604030504040204" pitchFamily="34" charset="0"/>
                        </a:rPr>
                        <a:t>Bowel wall flow (color doppler)</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0 = absent</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1 = uncertain</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2 = long signal inside bowel</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3 = long signal inside &amp; outside bowel</a:t>
                      </a:r>
                    </a:p>
                  </a:txBody>
                  <a:tcPr marL="76200" marR="76200" marT="38100" marB="38100" anchor="ctr"/>
                </a:tc>
                <a:extLst>
                  <a:ext uri="{0D108BD9-81ED-4DB2-BD59-A6C34878D82A}">
                    <a16:rowId xmlns:a16="http://schemas.microsoft.com/office/drawing/2014/main" val="1394718373"/>
                  </a:ext>
                </a:extLst>
              </a:tr>
              <a:tr h="330799">
                <a:tc>
                  <a:txBody>
                    <a:bodyPr/>
                    <a:lstStyle/>
                    <a:p>
                      <a:r>
                        <a:rPr lang="en-US" sz="1200" b="1">
                          <a:latin typeface="Verdana" panose="020B0604030504040204" pitchFamily="34" charset="0"/>
                          <a:ea typeface="Verdana" panose="020B0604030504040204" pitchFamily="34" charset="0"/>
                        </a:rPr>
                        <a:t>Bowel wall stratification</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0 = normal</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1 = uncertain</a:t>
                      </a:r>
                    </a:p>
                  </a:txBody>
                  <a:tcPr marL="76200" marR="76200" marT="38100" marB="381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Verdana" panose="020B0604030504040204" pitchFamily="34" charset="0"/>
                          <a:ea typeface="Verdana" panose="020B0604030504040204" pitchFamily="34" charset="0"/>
                        </a:rPr>
                        <a:t>2 = focal (≤3cm)</a:t>
                      </a:r>
                    </a:p>
                  </a:txBody>
                  <a:tcPr marL="76200" marR="76200" marT="38100" marB="38100" anchor="ctr"/>
                </a:tc>
                <a:tc>
                  <a:txBody>
                    <a:bodyPr/>
                    <a:lstStyle/>
                    <a:p>
                      <a:r>
                        <a:rPr lang="en-US" sz="1200">
                          <a:latin typeface="Verdana" panose="020B0604030504040204" pitchFamily="34" charset="0"/>
                          <a:ea typeface="Verdana" panose="020B0604030504040204" pitchFamily="34" charset="0"/>
                        </a:rPr>
                        <a:t>3 = extensive (&gt;3cm)</a:t>
                      </a:r>
                    </a:p>
                  </a:txBody>
                  <a:tcPr marL="76200" marR="76200" marT="38100" marB="38100" anchor="ctr"/>
                </a:tc>
                <a:extLst>
                  <a:ext uri="{0D108BD9-81ED-4DB2-BD59-A6C34878D82A}">
                    <a16:rowId xmlns:a16="http://schemas.microsoft.com/office/drawing/2014/main" val="2112998584"/>
                  </a:ext>
                </a:extLst>
              </a:tr>
            </a:tbl>
          </a:graphicData>
        </a:graphic>
      </p:graphicFrame>
      <p:sp>
        <p:nvSpPr>
          <p:cNvPr id="9" name="Google Shape;11764;p291">
            <a:extLst>
              <a:ext uri="{FF2B5EF4-FFF2-40B4-BE49-F238E27FC236}">
                <a16:creationId xmlns:a16="http://schemas.microsoft.com/office/drawing/2014/main" id="{77FE6B9F-1A39-4BB7-9ADD-853ADC0CFC5A}"/>
              </a:ext>
            </a:extLst>
          </p:cNvPr>
          <p:cNvSpPr/>
          <p:nvPr/>
        </p:nvSpPr>
        <p:spPr>
          <a:xfrm>
            <a:off x="601533" y="1838171"/>
            <a:ext cx="270000" cy="27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0" name="Google Shape;11764;p291">
            <a:extLst>
              <a:ext uri="{FF2B5EF4-FFF2-40B4-BE49-F238E27FC236}">
                <a16:creationId xmlns:a16="http://schemas.microsoft.com/office/drawing/2014/main" id="{125CE6B6-DE44-43D2-A2E1-C8B566A3F928}"/>
              </a:ext>
            </a:extLst>
          </p:cNvPr>
          <p:cNvSpPr/>
          <p:nvPr/>
        </p:nvSpPr>
        <p:spPr>
          <a:xfrm>
            <a:off x="601533" y="2374554"/>
            <a:ext cx="270000" cy="27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3420104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B92A069-D151-4F9A-865C-31022DCCF353}"/>
              </a:ext>
            </a:extLst>
          </p:cNvPr>
          <p:cNvSpPr/>
          <p:nvPr/>
        </p:nvSpPr>
        <p:spPr bwMode="auto">
          <a:xfrm>
            <a:off x="601928" y="1968355"/>
            <a:ext cx="10984706" cy="576147"/>
          </a:xfrm>
          <a:prstGeom prst="roundRect">
            <a:avLst/>
          </a:prstGeom>
          <a:solidFill>
            <a:schemeClr val="accent1"/>
          </a:solidFill>
          <a:ln w="571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a:extLst>
              <a:ext uri="{FF2B5EF4-FFF2-40B4-BE49-F238E27FC236}">
                <a16:creationId xmlns:a16="http://schemas.microsoft.com/office/drawing/2014/main" id="{5E73E12D-001F-4626-A749-1AC85E45458A}"/>
              </a:ext>
            </a:extLst>
          </p:cNvPr>
          <p:cNvSpPr>
            <a:spLocks noGrp="1"/>
          </p:cNvSpPr>
          <p:nvPr>
            <p:ph type="title"/>
          </p:nvPr>
        </p:nvSpPr>
        <p:spPr>
          <a:xfrm>
            <a:off x="605367" y="378458"/>
            <a:ext cx="10145760" cy="923330"/>
          </a:xfrm>
        </p:spPr>
        <p:txBody>
          <a:bodyPr/>
          <a:lstStyle/>
          <a:p>
            <a:r>
              <a:rPr lang="en-US"/>
              <a:t>Calculation and interpretation of IBUS-SAS for IUS monitoring of CD</a:t>
            </a:r>
          </a:p>
        </p:txBody>
      </p:sp>
      <p:sp>
        <p:nvSpPr>
          <p:cNvPr id="4" name="Slide Number Placeholder 3">
            <a:extLst>
              <a:ext uri="{FF2B5EF4-FFF2-40B4-BE49-F238E27FC236}">
                <a16:creationId xmlns:a16="http://schemas.microsoft.com/office/drawing/2014/main" id="{CE38CB39-370B-4AF0-9757-3E1F745288F9}"/>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12</a:t>
            </a:fld>
            <a:endParaRPr lang="en-US">
              <a:solidFill>
                <a:srgbClr val="646464"/>
              </a:solidFill>
            </a:endParaRPr>
          </a:p>
        </p:txBody>
      </p:sp>
      <p:sp>
        <p:nvSpPr>
          <p:cNvPr id="5" name="Text Placeholder 4">
            <a:extLst>
              <a:ext uri="{FF2B5EF4-FFF2-40B4-BE49-F238E27FC236}">
                <a16:creationId xmlns:a16="http://schemas.microsoft.com/office/drawing/2014/main" id="{B0B6B856-405D-42AE-AFB5-0C6C135B2F50}"/>
              </a:ext>
            </a:extLst>
          </p:cNvPr>
          <p:cNvSpPr>
            <a:spLocks noGrp="1"/>
          </p:cNvSpPr>
          <p:nvPr>
            <p:ph type="body" sz="quarter" idx="17"/>
          </p:nvPr>
        </p:nvSpPr>
        <p:spPr/>
        <p:txBody>
          <a:bodyPr/>
          <a:lstStyle/>
          <a:p>
            <a:r>
              <a:rPr lang="en-US" b="1"/>
              <a:t>*Mainly used for research.</a:t>
            </a:r>
          </a:p>
          <a:p>
            <a:r>
              <a:rPr lang="en-US"/>
              <a:t>IBUS-SAS: International Bowel Ultrasound Segmental Activity Score; IUS: intestinal ultrasound; CD: Crohn’s disease; BTW: bowel wall thickness; BWS: Bowel wall stratification.</a:t>
            </a:r>
          </a:p>
          <a:p>
            <a:r>
              <a:rPr lang="en-US"/>
              <a:t>Novak, K. L. (2021). </a:t>
            </a:r>
            <a:r>
              <a:rPr lang="en-US" i="1"/>
              <a:t>Journal of Crohn's &amp; colitis</a:t>
            </a:r>
            <a:r>
              <a:rPr lang="en-US"/>
              <a:t>, 15(4), 609–616. </a:t>
            </a:r>
          </a:p>
        </p:txBody>
      </p:sp>
      <p:sp>
        <p:nvSpPr>
          <p:cNvPr id="6" name="TextBox 5">
            <a:extLst>
              <a:ext uri="{FF2B5EF4-FFF2-40B4-BE49-F238E27FC236}">
                <a16:creationId xmlns:a16="http://schemas.microsoft.com/office/drawing/2014/main" id="{16DEC85D-488C-405C-A6F8-587D6BA01975}"/>
              </a:ext>
            </a:extLst>
          </p:cNvPr>
          <p:cNvSpPr txBox="1"/>
          <p:nvPr/>
        </p:nvSpPr>
        <p:spPr>
          <a:xfrm>
            <a:off x="644793" y="2108952"/>
            <a:ext cx="10898975" cy="310406"/>
          </a:xfrm>
          <a:prstGeom prst="rect">
            <a:avLst/>
          </a:prstGeom>
          <a:noFill/>
        </p:spPr>
        <p:txBody>
          <a:bodyPr wrap="square">
            <a:spAutoFit/>
          </a:bodyPr>
          <a:lstStyle/>
          <a:p>
            <a:pPr algn="ctr" defTabSz="608486" fontAlgn="base">
              <a:spcBef>
                <a:spcPct val="50000"/>
              </a:spcBef>
              <a:spcAft>
                <a:spcPct val="0"/>
              </a:spcAft>
              <a:defRPr/>
            </a:pPr>
            <a:r>
              <a:rPr lang="en-US" sz="1417" b="1">
                <a:solidFill>
                  <a:srgbClr val="FFFFFF"/>
                </a:solidFill>
                <a:latin typeface="Verdana" panose="020B0604030504040204" pitchFamily="34" charset="0"/>
                <a:ea typeface="Verdana" panose="020B0604030504040204" pitchFamily="34" charset="0"/>
              </a:rPr>
              <a:t>IBUS-SAS = (4 x BWT) + (15 x mesenteric fat score) + (7 x bowel wall flow score) + (4 x BWS score)</a:t>
            </a:r>
          </a:p>
        </p:txBody>
      </p:sp>
      <p:sp>
        <p:nvSpPr>
          <p:cNvPr id="8" name="Rectangle 7">
            <a:extLst>
              <a:ext uri="{FF2B5EF4-FFF2-40B4-BE49-F238E27FC236}">
                <a16:creationId xmlns:a16="http://schemas.microsoft.com/office/drawing/2014/main" id="{306CCD8E-22EB-4094-B4C7-E316FFA19072}"/>
              </a:ext>
            </a:extLst>
          </p:cNvPr>
          <p:cNvSpPr/>
          <p:nvPr/>
        </p:nvSpPr>
        <p:spPr bwMode="auto">
          <a:xfrm>
            <a:off x="2560602" y="3160604"/>
            <a:ext cx="7308227" cy="480000"/>
          </a:xfrm>
          <a:prstGeom prst="rect">
            <a:avLst/>
          </a:prstGeom>
          <a:gradFill>
            <a:gsLst>
              <a:gs pos="0">
                <a:srgbClr val="FF0000"/>
              </a:gs>
              <a:gs pos="67000">
                <a:srgbClr val="FFFF00"/>
              </a:gs>
              <a:gs pos="50000">
                <a:srgbClr val="FFFF00"/>
              </a:gs>
              <a:gs pos="100000">
                <a:schemeClr val="accent4"/>
              </a:gs>
            </a:gsLst>
            <a:lin ang="108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9" name="TextBox 8">
            <a:extLst>
              <a:ext uri="{FF2B5EF4-FFF2-40B4-BE49-F238E27FC236}">
                <a16:creationId xmlns:a16="http://schemas.microsoft.com/office/drawing/2014/main" id="{6EE6D93E-3945-4897-9D46-A0CDCDAA7740}"/>
              </a:ext>
            </a:extLst>
          </p:cNvPr>
          <p:cNvSpPr txBox="1"/>
          <p:nvPr/>
        </p:nvSpPr>
        <p:spPr>
          <a:xfrm>
            <a:off x="2066138" y="3745373"/>
            <a:ext cx="1387577" cy="631135"/>
          </a:xfrm>
          <a:prstGeom prst="rect">
            <a:avLst/>
          </a:prstGeom>
          <a:noFill/>
        </p:spPr>
        <p:txBody>
          <a:bodyPr wrap="square">
            <a:spAutoFit/>
          </a:bodyPr>
          <a:lstStyle/>
          <a:p>
            <a:pPr algn="ctr" defTabSz="608486" fontAlgn="base">
              <a:spcBef>
                <a:spcPct val="50000"/>
              </a:spcBef>
              <a:spcAft>
                <a:spcPct val="0"/>
              </a:spcAft>
              <a:defRPr/>
            </a:pPr>
            <a:r>
              <a:rPr lang="en-US" sz="1167" b="1">
                <a:solidFill>
                  <a:srgbClr val="212121"/>
                </a:solidFill>
                <a:latin typeface="Verdana" panose="020B0604030504040204" pitchFamily="34" charset="0"/>
                <a:ea typeface="Verdana" panose="020B0604030504040204" pitchFamily="34" charset="0"/>
              </a:rPr>
              <a:t>0: no or inactive disease</a:t>
            </a:r>
            <a:endParaRPr lang="en-US" sz="2500">
              <a:solidFill>
                <a:srgbClr val="212121"/>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642EFEFF-E19B-47A0-8BB9-EDC4477D67D8}"/>
              </a:ext>
            </a:extLst>
          </p:cNvPr>
          <p:cNvSpPr txBox="1"/>
          <p:nvPr/>
        </p:nvSpPr>
        <p:spPr>
          <a:xfrm>
            <a:off x="8738287" y="3710751"/>
            <a:ext cx="1243542" cy="810735"/>
          </a:xfrm>
          <a:prstGeom prst="rect">
            <a:avLst/>
          </a:prstGeom>
          <a:noFill/>
        </p:spPr>
        <p:txBody>
          <a:bodyPr wrap="square">
            <a:spAutoFit/>
          </a:bodyPr>
          <a:lstStyle/>
          <a:p>
            <a:pPr algn="r" defTabSz="608486" fontAlgn="base">
              <a:spcBef>
                <a:spcPct val="50000"/>
              </a:spcBef>
              <a:spcAft>
                <a:spcPct val="0"/>
              </a:spcAft>
              <a:defRPr/>
            </a:pPr>
            <a:r>
              <a:rPr lang="en-US" sz="1167" b="1">
                <a:solidFill>
                  <a:srgbClr val="212121"/>
                </a:solidFill>
                <a:latin typeface="Verdana" panose="020B0604030504040204" pitchFamily="34" charset="0"/>
                <a:ea typeface="Verdana" panose="020B0604030504040204" pitchFamily="34" charset="0"/>
              </a:rPr>
              <a:t>100: Theoretical worse ever disease</a:t>
            </a:r>
            <a:endParaRPr lang="en-US" sz="2500">
              <a:solidFill>
                <a:srgbClr val="212121"/>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333D7CBE-DB32-4576-B0B2-BF7877D54BCE}"/>
              </a:ext>
            </a:extLst>
          </p:cNvPr>
          <p:cNvSpPr txBox="1"/>
          <p:nvPr/>
        </p:nvSpPr>
        <p:spPr>
          <a:xfrm>
            <a:off x="1161549" y="4674751"/>
            <a:ext cx="10106334" cy="297454"/>
          </a:xfrm>
          <a:prstGeom prst="rect">
            <a:avLst/>
          </a:prstGeom>
          <a:noFill/>
        </p:spPr>
        <p:txBody>
          <a:bodyPr wrap="square">
            <a:spAutoFit/>
          </a:bodyPr>
          <a:lstStyle/>
          <a:p>
            <a:pPr algn="ctr" defTabSz="608486" fontAlgn="base">
              <a:spcBef>
                <a:spcPct val="50000"/>
              </a:spcBef>
              <a:spcAft>
                <a:spcPct val="0"/>
              </a:spcAft>
              <a:defRPr/>
            </a:pPr>
            <a:r>
              <a:rPr lang="en-US" sz="1333">
                <a:solidFill>
                  <a:srgbClr val="242021"/>
                </a:solidFill>
                <a:latin typeface="Verdana" panose="020B0604030504040204" pitchFamily="34" charset="0"/>
                <a:ea typeface="Verdana" panose="020B0604030504040204" pitchFamily="34" charset="0"/>
              </a:rPr>
              <a:t>IBUS-SAS presented almost perfect reliability with an intraclass correlation coefficient</a:t>
            </a:r>
            <a:r>
              <a:rPr lang="en-US" sz="1333">
                <a:solidFill>
                  <a:srgbClr val="212121"/>
                </a:solidFill>
                <a:latin typeface="Verdana" panose="020B0604030504040204" pitchFamily="34" charset="0"/>
                <a:ea typeface="Verdana" panose="020B0604030504040204" pitchFamily="34" charset="0"/>
              </a:rPr>
              <a:t>  = 0.97 (1 is perfect)</a:t>
            </a:r>
          </a:p>
        </p:txBody>
      </p:sp>
      <p:sp>
        <p:nvSpPr>
          <p:cNvPr id="12" name="TextBox 11">
            <a:extLst>
              <a:ext uri="{FF2B5EF4-FFF2-40B4-BE49-F238E27FC236}">
                <a16:creationId xmlns:a16="http://schemas.microsoft.com/office/drawing/2014/main" id="{046306E4-F80E-436B-BFB7-D2A380DB0D19}"/>
              </a:ext>
            </a:extLst>
          </p:cNvPr>
          <p:cNvSpPr txBox="1"/>
          <p:nvPr/>
        </p:nvSpPr>
        <p:spPr>
          <a:xfrm>
            <a:off x="2560603" y="3252021"/>
            <a:ext cx="5869106" cy="297454"/>
          </a:xfrm>
          <a:prstGeom prst="rect">
            <a:avLst/>
          </a:prstGeom>
          <a:noFill/>
        </p:spPr>
        <p:txBody>
          <a:bodyPr wrap="square">
            <a:spAutoFit/>
          </a:bodyPr>
          <a:lstStyle/>
          <a:p>
            <a:pPr defTabSz="608486" fontAlgn="base">
              <a:spcBef>
                <a:spcPct val="50000"/>
              </a:spcBef>
              <a:spcAft>
                <a:spcPct val="0"/>
              </a:spcAft>
              <a:defRPr/>
            </a:pPr>
            <a:r>
              <a:rPr lang="en-US" sz="1167" b="1">
                <a:solidFill>
                  <a:srgbClr val="212121"/>
                </a:solidFill>
                <a:latin typeface="Verdana" panose="020B0604030504040204" pitchFamily="34" charset="0"/>
                <a:ea typeface="Verdana" panose="020B0604030504040204" pitchFamily="34" charset="0"/>
              </a:rPr>
              <a:t>                                            </a:t>
            </a:r>
            <a:r>
              <a:rPr lang="en-US" sz="1333" b="1">
                <a:solidFill>
                  <a:srgbClr val="212121"/>
                </a:solidFill>
                <a:latin typeface="Verdana" panose="020B0604030504040204" pitchFamily="34" charset="0"/>
                <a:ea typeface="Verdana" panose="020B0604030504040204" pitchFamily="34" charset="0"/>
              </a:rPr>
              <a:t>IBUS-SAS ranges from 0 to 100</a:t>
            </a:r>
            <a:endParaRPr lang="en-NZ" sz="2500">
              <a:solidFill>
                <a:srgbClr val="21212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8199871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768E-2962-47A0-8E6B-6C4CAF6CFF68}"/>
              </a:ext>
            </a:extLst>
          </p:cNvPr>
          <p:cNvSpPr>
            <a:spLocks noGrp="1"/>
          </p:cNvSpPr>
          <p:nvPr>
            <p:ph type="title"/>
          </p:nvPr>
        </p:nvSpPr>
        <p:spPr>
          <a:xfrm>
            <a:off x="605367" y="378458"/>
            <a:ext cx="10817013" cy="923330"/>
          </a:xfrm>
        </p:spPr>
        <p:txBody>
          <a:bodyPr/>
          <a:lstStyle/>
          <a:p>
            <a:r>
              <a:rPr lang="en-US"/>
              <a:t>Comparing IUS and endoscopic findings in CD</a:t>
            </a:r>
          </a:p>
        </p:txBody>
      </p:sp>
      <p:sp>
        <p:nvSpPr>
          <p:cNvPr id="4" name="Slide Number Placeholder 3">
            <a:extLst>
              <a:ext uri="{FF2B5EF4-FFF2-40B4-BE49-F238E27FC236}">
                <a16:creationId xmlns:a16="http://schemas.microsoft.com/office/drawing/2014/main" id="{B31A2AB9-F089-4D48-9BDB-0265A94F0062}"/>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13</a:t>
            </a:fld>
            <a:endParaRPr lang="en-US">
              <a:solidFill>
                <a:srgbClr val="646464"/>
              </a:solidFill>
            </a:endParaRPr>
          </a:p>
        </p:txBody>
      </p:sp>
      <p:sp>
        <p:nvSpPr>
          <p:cNvPr id="5" name="Text Placeholder 4">
            <a:extLst>
              <a:ext uri="{FF2B5EF4-FFF2-40B4-BE49-F238E27FC236}">
                <a16:creationId xmlns:a16="http://schemas.microsoft.com/office/drawing/2014/main" id="{7F73BC4F-423F-440A-ACDC-446F22FF1607}"/>
              </a:ext>
            </a:extLst>
          </p:cNvPr>
          <p:cNvSpPr>
            <a:spLocks noGrp="1"/>
          </p:cNvSpPr>
          <p:nvPr>
            <p:ph type="body" sz="quarter" idx="17"/>
          </p:nvPr>
        </p:nvSpPr>
        <p:spPr>
          <a:xfrm>
            <a:off x="601928" y="6349550"/>
            <a:ext cx="8382000" cy="275167"/>
          </a:xfrm>
        </p:spPr>
        <p:txBody>
          <a:bodyPr/>
          <a:lstStyle/>
          <a:p>
            <a:r>
              <a:rPr lang="en-US"/>
              <a:t>IUS: Intestinal ultrasound; CD: Crohn’s disease. </a:t>
            </a:r>
          </a:p>
        </p:txBody>
      </p:sp>
      <p:sp>
        <p:nvSpPr>
          <p:cNvPr id="14" name="Text Placeholder 3">
            <a:extLst>
              <a:ext uri="{FF2B5EF4-FFF2-40B4-BE49-F238E27FC236}">
                <a16:creationId xmlns:a16="http://schemas.microsoft.com/office/drawing/2014/main" id="{E69B2DA9-2C73-FDDE-8D78-BE858C265172}"/>
              </a:ext>
            </a:extLst>
          </p:cNvPr>
          <p:cNvSpPr>
            <a:spLocks noGrp="1"/>
          </p:cNvSpPr>
          <p:nvPr>
            <p:ph type="body" sz="quarter" idx="10"/>
          </p:nvPr>
        </p:nvSpPr>
        <p:spPr>
          <a:xfrm>
            <a:off x="965578" y="5856700"/>
            <a:ext cx="9176642" cy="373441"/>
          </a:xfrm>
        </p:spPr>
        <p:txBody>
          <a:bodyPr/>
          <a:lstStyle/>
          <a:p>
            <a:pPr marL="0" indent="0" algn="ctr">
              <a:buNone/>
            </a:pPr>
            <a:r>
              <a:rPr lang="en-US" altLang="ko-KR" sz="750">
                <a:latin typeface="Verdana" panose="020B0604030504040204" pitchFamily="34" charset="0"/>
                <a:ea typeface="Verdana" panose="020B0604030504040204" pitchFamily="34" charset="0"/>
              </a:rPr>
              <a:t>All photos kindly provided by A/Prof. Ren Mao, First Affiliated Hospital of Sun </a:t>
            </a:r>
            <a:r>
              <a:rPr lang="en-US" altLang="ko-KR" sz="750" err="1">
                <a:latin typeface="Verdana" panose="020B0604030504040204" pitchFamily="34" charset="0"/>
                <a:ea typeface="Verdana" panose="020B0604030504040204" pitchFamily="34" charset="0"/>
              </a:rPr>
              <a:t>Yat-sen</a:t>
            </a:r>
            <a:r>
              <a:rPr lang="en-US" altLang="ko-KR" sz="750">
                <a:latin typeface="Verdana" panose="020B0604030504040204" pitchFamily="34" charset="0"/>
                <a:ea typeface="Verdana" panose="020B0604030504040204" pitchFamily="34" charset="0"/>
              </a:rPr>
              <a:t> University, China</a:t>
            </a:r>
          </a:p>
          <a:p>
            <a:pPr marL="0" indent="0" algn="ctr">
              <a:buNone/>
            </a:pPr>
            <a:r>
              <a:rPr lang="en-US" altLang="ko-KR" sz="750">
                <a:latin typeface="Verdana" panose="020B0604030504040204" pitchFamily="34" charset="0"/>
                <a:ea typeface="Verdana" panose="020B0604030504040204" pitchFamily="34" charset="0"/>
              </a:rPr>
              <a:t> </a:t>
            </a:r>
          </a:p>
          <a:p>
            <a:pPr marL="0" indent="0">
              <a:buNone/>
            </a:pPr>
            <a:endParaRPr lang="vi-VN"/>
          </a:p>
        </p:txBody>
      </p:sp>
      <p:sp>
        <p:nvSpPr>
          <p:cNvPr id="19" name="TextBox 18">
            <a:extLst>
              <a:ext uri="{FF2B5EF4-FFF2-40B4-BE49-F238E27FC236}">
                <a16:creationId xmlns:a16="http://schemas.microsoft.com/office/drawing/2014/main" id="{2161AFDA-9164-6056-9CD2-78ED8DF19056}"/>
              </a:ext>
            </a:extLst>
          </p:cNvPr>
          <p:cNvSpPr txBox="1"/>
          <p:nvPr/>
        </p:nvSpPr>
        <p:spPr>
          <a:xfrm>
            <a:off x="2251364" y="1575081"/>
            <a:ext cx="7643090" cy="323165"/>
          </a:xfrm>
          <a:prstGeom prst="rect">
            <a:avLst/>
          </a:prstGeom>
          <a:solidFill>
            <a:schemeClr val="accent2"/>
          </a:solidFill>
        </p:spPr>
        <p:txBody>
          <a:bodyPr wrap="square">
            <a:spAutoFit/>
          </a:bodyPr>
          <a:lstStyle/>
          <a:p>
            <a:pPr algn="ctr" defTabSz="571477">
              <a:defRPr/>
            </a:pPr>
            <a:r>
              <a:rPr lang="en-US" sz="1500" b="1">
                <a:solidFill>
                  <a:srgbClr val="FFFFFF"/>
                </a:solidFill>
                <a:latin typeface="Verdana" panose="020B0604030504040204" pitchFamily="34" charset="0"/>
                <a:ea typeface="Verdana" panose="020B0604030504040204" pitchFamily="34" charset="0"/>
              </a:rPr>
              <a:t>‘Patient case A’ with non-stenotic non-penetrating ileocolonic CD</a:t>
            </a:r>
          </a:p>
        </p:txBody>
      </p:sp>
      <p:pic>
        <p:nvPicPr>
          <p:cNvPr id="3" name="图片 1" descr="图0">
            <a:extLst>
              <a:ext uri="{FF2B5EF4-FFF2-40B4-BE49-F238E27FC236}">
                <a16:creationId xmlns:a16="http://schemas.microsoft.com/office/drawing/2014/main" id="{80EE27EB-8362-112D-7AC5-2B90F5D6B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29" t="16077" r="16057" b="13539"/>
          <a:stretch/>
        </p:blipFill>
        <p:spPr bwMode="auto">
          <a:xfrm>
            <a:off x="4137525" y="2944907"/>
            <a:ext cx="3675689" cy="283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descr="图2">
            <a:extLst>
              <a:ext uri="{FF2B5EF4-FFF2-40B4-BE49-F238E27FC236}">
                <a16:creationId xmlns:a16="http://schemas.microsoft.com/office/drawing/2014/main" id="{797AC552-45E1-BBA4-AA7A-7B1B096434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43" t="15385" r="16399" b="14462"/>
          <a:stretch/>
        </p:blipFill>
        <p:spPr bwMode="auto">
          <a:xfrm>
            <a:off x="7927927" y="2939962"/>
            <a:ext cx="3425872" cy="286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5">
            <a:extLst>
              <a:ext uri="{FF2B5EF4-FFF2-40B4-BE49-F238E27FC236}">
                <a16:creationId xmlns:a16="http://schemas.microsoft.com/office/drawing/2014/main" id="{21A47C2F-00BD-3B65-6BD8-ABE93003B813}"/>
              </a:ext>
            </a:extLst>
          </p:cNvPr>
          <p:cNvPicPr>
            <a:picLocks noChangeAspect="1"/>
          </p:cNvPicPr>
          <p:nvPr/>
        </p:nvPicPr>
        <p:blipFill>
          <a:blip r:embed="rId5"/>
          <a:stretch>
            <a:fillRect/>
          </a:stretch>
        </p:blipFill>
        <p:spPr>
          <a:xfrm>
            <a:off x="774276" y="2944907"/>
            <a:ext cx="3248534" cy="2892743"/>
          </a:xfrm>
          <a:prstGeom prst="rect">
            <a:avLst/>
          </a:prstGeom>
        </p:spPr>
      </p:pic>
      <p:sp>
        <p:nvSpPr>
          <p:cNvPr id="9" name="TextBox 8">
            <a:extLst>
              <a:ext uri="{FF2B5EF4-FFF2-40B4-BE49-F238E27FC236}">
                <a16:creationId xmlns:a16="http://schemas.microsoft.com/office/drawing/2014/main" id="{60E261A0-AD45-325A-6569-AF20BB8FE29D}"/>
              </a:ext>
            </a:extLst>
          </p:cNvPr>
          <p:cNvSpPr txBox="1"/>
          <p:nvPr/>
        </p:nvSpPr>
        <p:spPr>
          <a:xfrm>
            <a:off x="838201" y="2230866"/>
            <a:ext cx="3184609" cy="842538"/>
          </a:xfrm>
          <a:prstGeom prst="rect">
            <a:avLst/>
          </a:prstGeom>
          <a:noFill/>
        </p:spPr>
        <p:txBody>
          <a:bodyPr wrap="square">
            <a:spAutoFit/>
          </a:bodyPr>
          <a:lstStyle/>
          <a:p>
            <a:pPr algn="ctr" defTabSz="571477">
              <a:defRPr/>
            </a:pPr>
            <a:r>
              <a:rPr lang="en-US" sz="1000" b="1">
                <a:solidFill>
                  <a:srgbClr val="00A0DF"/>
                </a:solidFill>
                <a:latin typeface="Verdana" panose="020B0604030504040204" pitchFamily="34" charset="0"/>
                <a:ea typeface="Verdana" panose="020B0604030504040204" pitchFamily="34" charset="0"/>
              </a:rPr>
              <a:t>On e</a:t>
            </a:r>
            <a:r>
              <a:rPr lang="en-US" sz="1000" b="1" err="1">
                <a:solidFill>
                  <a:srgbClr val="00A0DF"/>
                </a:solidFill>
                <a:latin typeface="Verdana" panose="020B0604030504040204" pitchFamily="34" charset="0"/>
                <a:ea typeface="Verdana" panose="020B0604030504040204" pitchFamily="34" charset="0"/>
              </a:rPr>
              <a:t>ndoscopy</a:t>
            </a:r>
            <a:r>
              <a:rPr lang="en-US" sz="1000" b="1">
                <a:solidFill>
                  <a:srgbClr val="00A0DF"/>
                </a:solidFill>
                <a:latin typeface="Verdana" panose="020B0604030504040204" pitchFamily="34" charset="0"/>
                <a:ea typeface="Verdana" panose="020B0604030504040204" pitchFamily="34" charset="0"/>
              </a:rPr>
              <a:t>: scars and nodular hyperplasia in the mucosa of the ileocecal valve, ascending colon, transverse colon, and descending colon</a:t>
            </a:r>
          </a:p>
          <a:p>
            <a:pPr algn="ctr" defTabSz="571477">
              <a:defRPr/>
            </a:pPr>
            <a:endParaRPr lang="en-US" sz="875" b="1">
              <a:solidFill>
                <a:srgbClr val="00A0DF"/>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F64B37F7-17C8-DB4A-F0F0-8CA4AEC20C4C}"/>
              </a:ext>
            </a:extLst>
          </p:cNvPr>
          <p:cNvSpPr txBox="1"/>
          <p:nvPr/>
        </p:nvSpPr>
        <p:spPr>
          <a:xfrm>
            <a:off x="4211321" y="2312146"/>
            <a:ext cx="3425872" cy="553998"/>
          </a:xfrm>
          <a:prstGeom prst="rect">
            <a:avLst/>
          </a:prstGeom>
          <a:noFill/>
        </p:spPr>
        <p:txBody>
          <a:bodyPr wrap="square">
            <a:spAutoFit/>
          </a:bodyPr>
          <a:lstStyle/>
          <a:p>
            <a:pPr algn="ctr" defTabSz="571477">
              <a:defRPr/>
            </a:pPr>
            <a:r>
              <a:rPr lang="en-US" sz="1000" b="1">
                <a:solidFill>
                  <a:srgbClr val="00A0DF"/>
                </a:solidFill>
                <a:latin typeface="Verdana" panose="020B0604030504040204" pitchFamily="34" charset="0"/>
                <a:ea typeface="Verdana" panose="020B0604030504040204" pitchFamily="34" charset="0"/>
              </a:rPr>
              <a:t>On IUS: the thickest colonic wall was 4 mm, and the terminal ileum was 5 mm thick, with most thickening in the submucosa</a:t>
            </a:r>
            <a:endParaRPr lang="en-US" sz="875" b="1">
              <a:solidFill>
                <a:srgbClr val="00A0DF"/>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6D30F999-FCC8-CAAA-7CB3-2E44ECC4AB66}"/>
              </a:ext>
            </a:extLst>
          </p:cNvPr>
          <p:cNvSpPr txBox="1"/>
          <p:nvPr/>
        </p:nvSpPr>
        <p:spPr>
          <a:xfrm>
            <a:off x="7904481" y="2446766"/>
            <a:ext cx="3425872" cy="246221"/>
          </a:xfrm>
          <a:prstGeom prst="rect">
            <a:avLst/>
          </a:prstGeom>
          <a:noFill/>
        </p:spPr>
        <p:txBody>
          <a:bodyPr wrap="square">
            <a:spAutoFit/>
          </a:bodyPr>
          <a:lstStyle/>
          <a:p>
            <a:pPr algn="ctr" defTabSz="571477">
              <a:defRPr/>
            </a:pPr>
            <a:r>
              <a:rPr lang="en-US" sz="1000" b="1">
                <a:solidFill>
                  <a:srgbClr val="00A0DF"/>
                </a:solidFill>
                <a:latin typeface="Verdana" panose="020B0604030504040204" pitchFamily="34" charset="0"/>
                <a:ea typeface="Verdana" panose="020B0604030504040204" pitchFamily="34" charset="0"/>
              </a:rPr>
              <a:t>On Doppler: </a:t>
            </a:r>
            <a:r>
              <a:rPr lang="en-US" sz="1000" b="1" err="1">
                <a:solidFill>
                  <a:srgbClr val="00A0DF"/>
                </a:solidFill>
                <a:latin typeface="Verdana" panose="020B0604030504040204" pitchFamily="34" charset="0"/>
                <a:ea typeface="Verdana" panose="020B0604030504040204" pitchFamily="34" charset="0"/>
              </a:rPr>
              <a:t>Limberg</a:t>
            </a:r>
            <a:r>
              <a:rPr lang="en-US" sz="1000" b="1">
                <a:solidFill>
                  <a:srgbClr val="00A0DF"/>
                </a:solidFill>
                <a:latin typeface="Verdana" panose="020B0604030504040204" pitchFamily="34" charset="0"/>
                <a:ea typeface="Verdana" panose="020B0604030504040204" pitchFamily="34" charset="0"/>
              </a:rPr>
              <a:t> class IV</a:t>
            </a:r>
            <a:endParaRPr lang="en-US" sz="875" b="1">
              <a:solidFill>
                <a:srgbClr val="00A0D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66356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ADF9AC-E182-F03A-6322-4A4BFF1E0BA6}"/>
              </a:ext>
            </a:extLst>
          </p:cNvPr>
          <p:cNvPicPr>
            <a:picLocks noChangeAspect="1"/>
          </p:cNvPicPr>
          <p:nvPr/>
        </p:nvPicPr>
        <p:blipFill>
          <a:blip r:embed="rId2"/>
          <a:stretch>
            <a:fillRect/>
          </a:stretch>
        </p:blipFill>
        <p:spPr>
          <a:xfrm>
            <a:off x="865909" y="1987802"/>
            <a:ext cx="5676122" cy="3951026"/>
          </a:xfrm>
          <a:prstGeom prst="rect">
            <a:avLst/>
          </a:prstGeom>
        </p:spPr>
      </p:pic>
      <p:pic>
        <p:nvPicPr>
          <p:cNvPr id="6" name="Picture 5">
            <a:extLst>
              <a:ext uri="{FF2B5EF4-FFF2-40B4-BE49-F238E27FC236}">
                <a16:creationId xmlns:a16="http://schemas.microsoft.com/office/drawing/2014/main" id="{B7C6D5EC-9E4F-8C0A-8BB5-483F381E35D1}"/>
              </a:ext>
            </a:extLst>
          </p:cNvPr>
          <p:cNvPicPr>
            <a:picLocks noChangeAspect="1"/>
          </p:cNvPicPr>
          <p:nvPr/>
        </p:nvPicPr>
        <p:blipFill>
          <a:blip r:embed="rId3"/>
          <a:stretch>
            <a:fillRect/>
          </a:stretch>
        </p:blipFill>
        <p:spPr>
          <a:xfrm>
            <a:off x="6786810" y="1971465"/>
            <a:ext cx="4666281" cy="3967363"/>
          </a:xfrm>
          <a:prstGeom prst="rect">
            <a:avLst/>
          </a:prstGeom>
        </p:spPr>
      </p:pic>
      <p:sp>
        <p:nvSpPr>
          <p:cNvPr id="2" name="Title 1">
            <a:extLst>
              <a:ext uri="{FF2B5EF4-FFF2-40B4-BE49-F238E27FC236}">
                <a16:creationId xmlns:a16="http://schemas.microsoft.com/office/drawing/2014/main" id="{D725768E-2962-47A0-8E6B-6C4CAF6CFF68}"/>
              </a:ext>
            </a:extLst>
          </p:cNvPr>
          <p:cNvSpPr>
            <a:spLocks noGrp="1"/>
          </p:cNvSpPr>
          <p:nvPr>
            <p:ph type="title"/>
          </p:nvPr>
        </p:nvSpPr>
        <p:spPr>
          <a:xfrm>
            <a:off x="605367" y="378458"/>
            <a:ext cx="11415020" cy="923330"/>
          </a:xfrm>
        </p:spPr>
        <p:txBody>
          <a:bodyPr/>
          <a:lstStyle/>
          <a:p>
            <a:r>
              <a:rPr lang="en-US"/>
              <a:t>Comparing IUS and endoscopic findings for monitoring treatment response in CD</a:t>
            </a:r>
          </a:p>
        </p:txBody>
      </p:sp>
      <p:sp>
        <p:nvSpPr>
          <p:cNvPr id="4" name="Slide Number Placeholder 3">
            <a:extLst>
              <a:ext uri="{FF2B5EF4-FFF2-40B4-BE49-F238E27FC236}">
                <a16:creationId xmlns:a16="http://schemas.microsoft.com/office/drawing/2014/main" id="{B31A2AB9-F089-4D48-9BDB-0265A94F0062}"/>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14</a:t>
            </a:fld>
            <a:endParaRPr lang="en-US">
              <a:solidFill>
                <a:srgbClr val="646464"/>
              </a:solidFill>
            </a:endParaRPr>
          </a:p>
        </p:txBody>
      </p:sp>
      <p:sp>
        <p:nvSpPr>
          <p:cNvPr id="5" name="Text Placeholder 4">
            <a:extLst>
              <a:ext uri="{FF2B5EF4-FFF2-40B4-BE49-F238E27FC236}">
                <a16:creationId xmlns:a16="http://schemas.microsoft.com/office/drawing/2014/main" id="{7F73BC4F-423F-440A-ACDC-446F22FF1607}"/>
              </a:ext>
            </a:extLst>
          </p:cNvPr>
          <p:cNvSpPr>
            <a:spLocks noGrp="1"/>
          </p:cNvSpPr>
          <p:nvPr>
            <p:ph type="body" sz="quarter" idx="17"/>
          </p:nvPr>
        </p:nvSpPr>
        <p:spPr>
          <a:xfrm>
            <a:off x="601928" y="6349550"/>
            <a:ext cx="8382000" cy="275167"/>
          </a:xfrm>
        </p:spPr>
        <p:txBody>
          <a:bodyPr/>
          <a:lstStyle/>
          <a:p>
            <a:r>
              <a:rPr lang="en-US"/>
              <a:t>IUS: Intestinal ultrasound; CD: Crohn’s disease. </a:t>
            </a:r>
          </a:p>
        </p:txBody>
      </p:sp>
      <p:sp>
        <p:nvSpPr>
          <p:cNvPr id="14" name="Text Placeholder 3">
            <a:extLst>
              <a:ext uri="{FF2B5EF4-FFF2-40B4-BE49-F238E27FC236}">
                <a16:creationId xmlns:a16="http://schemas.microsoft.com/office/drawing/2014/main" id="{E69B2DA9-2C73-FDDE-8D78-BE858C265172}"/>
              </a:ext>
            </a:extLst>
          </p:cNvPr>
          <p:cNvSpPr>
            <a:spLocks noGrp="1"/>
          </p:cNvSpPr>
          <p:nvPr>
            <p:ph type="body" sz="quarter" idx="10"/>
          </p:nvPr>
        </p:nvSpPr>
        <p:spPr>
          <a:xfrm>
            <a:off x="2272925" y="5620481"/>
            <a:ext cx="3248535" cy="233975"/>
          </a:xfrm>
        </p:spPr>
        <p:txBody>
          <a:bodyPr/>
          <a:lstStyle/>
          <a:p>
            <a:pPr marL="0" indent="0" algn="ctr">
              <a:buNone/>
            </a:pPr>
            <a:r>
              <a:rPr lang="en-US" altLang="ko-KR" sz="750">
                <a:solidFill>
                  <a:schemeClr val="bg1"/>
                </a:solidFill>
                <a:latin typeface="Verdana" panose="020B0604030504040204" pitchFamily="34" charset="0"/>
                <a:ea typeface="Verdana" panose="020B0604030504040204" pitchFamily="34" charset="0"/>
              </a:rPr>
              <a:t>Photo kindly provided by A/Prof.  Jun Miyoshi, </a:t>
            </a:r>
            <a:r>
              <a:rPr lang="en-US" altLang="ko-KR" sz="750" err="1">
                <a:solidFill>
                  <a:schemeClr val="bg1"/>
                </a:solidFill>
                <a:latin typeface="Verdana" panose="020B0604030504040204" pitchFamily="34" charset="0"/>
                <a:ea typeface="Verdana" panose="020B0604030504040204" pitchFamily="34" charset="0"/>
              </a:rPr>
              <a:t>Kyorin</a:t>
            </a:r>
            <a:r>
              <a:rPr lang="en-US" altLang="ko-KR" sz="750">
                <a:solidFill>
                  <a:schemeClr val="bg1"/>
                </a:solidFill>
                <a:latin typeface="Verdana" panose="020B0604030504040204" pitchFamily="34" charset="0"/>
                <a:ea typeface="Verdana" panose="020B0604030504040204" pitchFamily="34" charset="0"/>
              </a:rPr>
              <a:t> University School of Medicine, Japan</a:t>
            </a:r>
          </a:p>
          <a:p>
            <a:pPr marL="0" indent="0">
              <a:buNone/>
            </a:pPr>
            <a:r>
              <a:rPr lang="en-US" altLang="ko-KR" sz="750">
                <a:solidFill>
                  <a:schemeClr val="bg1"/>
                </a:solidFill>
                <a:latin typeface="Verdana" panose="020B0604030504040204" pitchFamily="34" charset="0"/>
                <a:ea typeface="Verdana" panose="020B0604030504040204" pitchFamily="34" charset="0"/>
              </a:rPr>
              <a:t> </a:t>
            </a:r>
          </a:p>
          <a:p>
            <a:pPr marL="0" indent="0">
              <a:buNone/>
            </a:pPr>
            <a:endParaRPr lang="vi-VN">
              <a:solidFill>
                <a:schemeClr val="bg1"/>
              </a:solidFill>
            </a:endParaRPr>
          </a:p>
        </p:txBody>
      </p:sp>
      <p:sp>
        <p:nvSpPr>
          <p:cNvPr id="15" name="Text Placeholder 3">
            <a:extLst>
              <a:ext uri="{FF2B5EF4-FFF2-40B4-BE49-F238E27FC236}">
                <a16:creationId xmlns:a16="http://schemas.microsoft.com/office/drawing/2014/main" id="{D78A29F1-FE4D-9A88-E70C-83B3BADB55AA}"/>
              </a:ext>
            </a:extLst>
          </p:cNvPr>
          <p:cNvSpPr txBox="1">
            <a:spLocks/>
          </p:cNvSpPr>
          <p:nvPr/>
        </p:nvSpPr>
        <p:spPr bwMode="auto">
          <a:xfrm>
            <a:off x="4137524" y="6169501"/>
            <a:ext cx="3564783" cy="364319"/>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800">
                <a:solidFill>
                  <a:schemeClr val="tx1"/>
                </a:solidFill>
                <a:latin typeface="Verdana" charset="0"/>
                <a:ea typeface="Verdana" charset="0"/>
                <a:cs typeface="Verdana" charset="0"/>
                <a:sym typeface="Arial" pitchFamily="-65" charset="0"/>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160">
                <a:solidFill>
                  <a:schemeClr val="tx1"/>
                </a:solidFill>
                <a:latin typeface="Verdana" charset="0"/>
                <a:ea typeface="Verdana" charset="0"/>
                <a:cs typeface="Verdana" charset="0"/>
                <a:sym typeface="Arial" pitchFamily="-65"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marL="0" indent="0" algn="ctr" defTabSz="761970">
              <a:spcBef>
                <a:spcPts val="1800"/>
              </a:spcBef>
              <a:buNone/>
              <a:defRPr/>
            </a:pPr>
            <a:r>
              <a:rPr lang="en-US" altLang="ko-KR" sz="750" kern="0">
                <a:solidFill>
                  <a:srgbClr val="FFFFFF"/>
                </a:solidFill>
                <a:latin typeface="Verdana" panose="020B0604030504040204" pitchFamily="34" charset="0"/>
                <a:ea typeface="Verdana" panose="020B0604030504040204" pitchFamily="34" charset="0"/>
              </a:rPr>
              <a:t>Photo kindly provided by Prof.  Jun Miyoshi, </a:t>
            </a:r>
            <a:r>
              <a:rPr lang="en-US" altLang="ko-KR" sz="750" kern="0" err="1">
                <a:solidFill>
                  <a:srgbClr val="FFFFFF"/>
                </a:solidFill>
                <a:latin typeface="Verdana" panose="020B0604030504040204" pitchFamily="34" charset="0"/>
                <a:ea typeface="Verdana" panose="020B0604030504040204" pitchFamily="34" charset="0"/>
              </a:rPr>
              <a:t>Kyorin</a:t>
            </a:r>
            <a:r>
              <a:rPr lang="en-US" altLang="ko-KR" sz="750" kern="0">
                <a:solidFill>
                  <a:srgbClr val="FFFFFF"/>
                </a:solidFill>
                <a:latin typeface="Verdana" panose="020B0604030504040204" pitchFamily="34" charset="0"/>
                <a:ea typeface="Verdana" panose="020B0604030504040204" pitchFamily="34" charset="0"/>
              </a:rPr>
              <a:t> University School of Medicine, Japan</a:t>
            </a:r>
          </a:p>
          <a:p>
            <a:pPr marL="0" indent="0" defTabSz="761970">
              <a:spcBef>
                <a:spcPts val="1800"/>
              </a:spcBef>
              <a:buNone/>
              <a:defRPr/>
            </a:pPr>
            <a:r>
              <a:rPr lang="en-US" altLang="ko-KR" sz="750" kern="0">
                <a:solidFill>
                  <a:srgbClr val="FFFFFF"/>
                </a:solidFill>
                <a:latin typeface="Verdana" panose="020B0604030504040204" pitchFamily="34" charset="0"/>
                <a:ea typeface="Verdana" panose="020B0604030504040204" pitchFamily="34" charset="0"/>
              </a:rPr>
              <a:t> </a:t>
            </a:r>
          </a:p>
          <a:p>
            <a:pPr marL="234147" indent="-234147" defTabSz="761970">
              <a:spcBef>
                <a:spcPts val="1800"/>
              </a:spcBef>
              <a:defRPr/>
            </a:pPr>
            <a:endParaRPr lang="vi-VN" sz="2333" kern="0">
              <a:solidFill>
                <a:srgbClr val="FFFFFF"/>
              </a:solidFill>
            </a:endParaRPr>
          </a:p>
        </p:txBody>
      </p:sp>
      <p:sp>
        <p:nvSpPr>
          <p:cNvPr id="16" name="Text Placeholder 3">
            <a:extLst>
              <a:ext uri="{FF2B5EF4-FFF2-40B4-BE49-F238E27FC236}">
                <a16:creationId xmlns:a16="http://schemas.microsoft.com/office/drawing/2014/main" id="{901195A3-9345-ED50-3247-73023DDEFF31}"/>
              </a:ext>
            </a:extLst>
          </p:cNvPr>
          <p:cNvSpPr txBox="1">
            <a:spLocks/>
          </p:cNvSpPr>
          <p:nvPr/>
        </p:nvSpPr>
        <p:spPr bwMode="auto">
          <a:xfrm>
            <a:off x="7472342" y="5629603"/>
            <a:ext cx="3564783" cy="364319"/>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800">
                <a:solidFill>
                  <a:schemeClr val="tx1"/>
                </a:solidFill>
                <a:latin typeface="Verdana" charset="0"/>
                <a:ea typeface="Verdana" charset="0"/>
                <a:cs typeface="Verdana" charset="0"/>
                <a:sym typeface="Arial" pitchFamily="-65" charset="0"/>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160">
                <a:solidFill>
                  <a:schemeClr val="tx1"/>
                </a:solidFill>
                <a:latin typeface="Verdana" charset="0"/>
                <a:ea typeface="Verdana" charset="0"/>
                <a:cs typeface="Verdana" charset="0"/>
                <a:sym typeface="Arial" pitchFamily="-65"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marL="0" indent="0" algn="ctr" defTabSz="761970">
              <a:spcBef>
                <a:spcPts val="1800"/>
              </a:spcBef>
              <a:buNone/>
              <a:defRPr/>
            </a:pPr>
            <a:r>
              <a:rPr lang="en-US" altLang="ko-KR" sz="750" kern="0">
                <a:solidFill>
                  <a:srgbClr val="FFFFFF"/>
                </a:solidFill>
                <a:latin typeface="Verdana" panose="020B0604030504040204" pitchFamily="34" charset="0"/>
                <a:ea typeface="Verdana" panose="020B0604030504040204" pitchFamily="34" charset="0"/>
              </a:rPr>
              <a:t>Photo kindly provided by A/Prof.  Jun Miyoshi, </a:t>
            </a:r>
            <a:r>
              <a:rPr lang="en-US" altLang="ko-KR" sz="750" kern="0" err="1">
                <a:solidFill>
                  <a:srgbClr val="FFFFFF"/>
                </a:solidFill>
                <a:latin typeface="Verdana" panose="020B0604030504040204" pitchFamily="34" charset="0"/>
                <a:ea typeface="Verdana" panose="020B0604030504040204" pitchFamily="34" charset="0"/>
              </a:rPr>
              <a:t>Kyorin</a:t>
            </a:r>
            <a:r>
              <a:rPr lang="en-US" altLang="ko-KR" sz="750" kern="0">
                <a:solidFill>
                  <a:srgbClr val="FFFFFF"/>
                </a:solidFill>
                <a:latin typeface="Verdana" panose="020B0604030504040204" pitchFamily="34" charset="0"/>
                <a:ea typeface="Verdana" panose="020B0604030504040204" pitchFamily="34" charset="0"/>
              </a:rPr>
              <a:t> University School of Medicine, Japan</a:t>
            </a:r>
          </a:p>
          <a:p>
            <a:pPr marL="0" indent="0" defTabSz="761970">
              <a:spcBef>
                <a:spcPts val="1800"/>
              </a:spcBef>
              <a:buNone/>
              <a:defRPr/>
            </a:pPr>
            <a:r>
              <a:rPr lang="en-US" altLang="ko-KR" sz="750" kern="0">
                <a:solidFill>
                  <a:srgbClr val="FFFFFF"/>
                </a:solidFill>
                <a:latin typeface="Verdana" panose="020B0604030504040204" pitchFamily="34" charset="0"/>
                <a:ea typeface="Verdana" panose="020B0604030504040204" pitchFamily="34" charset="0"/>
              </a:rPr>
              <a:t> </a:t>
            </a:r>
          </a:p>
          <a:p>
            <a:pPr marL="234147" indent="-234147" defTabSz="761970">
              <a:spcBef>
                <a:spcPts val="1800"/>
              </a:spcBef>
              <a:defRPr/>
            </a:pPr>
            <a:endParaRPr lang="vi-VN" sz="2333" kern="0">
              <a:solidFill>
                <a:srgbClr val="FFFFFF"/>
              </a:solidFill>
            </a:endParaRPr>
          </a:p>
        </p:txBody>
      </p:sp>
      <p:sp>
        <p:nvSpPr>
          <p:cNvPr id="18" name="TextBox 17">
            <a:extLst>
              <a:ext uri="{FF2B5EF4-FFF2-40B4-BE49-F238E27FC236}">
                <a16:creationId xmlns:a16="http://schemas.microsoft.com/office/drawing/2014/main" id="{A5296160-66CE-D3A0-75C5-014C76283F8D}"/>
              </a:ext>
            </a:extLst>
          </p:cNvPr>
          <p:cNvSpPr txBox="1"/>
          <p:nvPr/>
        </p:nvSpPr>
        <p:spPr>
          <a:xfrm>
            <a:off x="6973452" y="2018383"/>
            <a:ext cx="4555882" cy="323165"/>
          </a:xfrm>
          <a:prstGeom prst="rect">
            <a:avLst/>
          </a:prstGeom>
          <a:noFill/>
        </p:spPr>
        <p:txBody>
          <a:bodyPr wrap="square">
            <a:spAutoFit/>
          </a:bodyPr>
          <a:lstStyle/>
          <a:p>
            <a:pPr algn="ctr" defTabSz="571477">
              <a:defRPr/>
            </a:pPr>
            <a:r>
              <a:rPr lang="en-US" sz="1500" b="1">
                <a:solidFill>
                  <a:srgbClr val="00A0DF"/>
                </a:solidFill>
                <a:latin typeface="Verdana" panose="020B0604030504040204" pitchFamily="34" charset="0"/>
                <a:ea typeface="Verdana" panose="020B0604030504040204" pitchFamily="34" charset="0"/>
              </a:rPr>
              <a:t>Patient case B: endoscopy at b</a:t>
            </a:r>
            <a:r>
              <a:rPr lang="en-US" sz="1500" b="1" err="1">
                <a:solidFill>
                  <a:srgbClr val="00A0DF"/>
                </a:solidFill>
                <a:latin typeface="Verdana" panose="020B0604030504040204" pitchFamily="34" charset="0"/>
                <a:ea typeface="Verdana" panose="020B0604030504040204" pitchFamily="34" charset="0"/>
              </a:rPr>
              <a:t>aseline</a:t>
            </a:r>
            <a:endParaRPr lang="en-US" sz="1500" b="1">
              <a:solidFill>
                <a:srgbClr val="00A0DF"/>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2161AFDA-9164-6056-9CD2-78ED8DF19056}"/>
              </a:ext>
            </a:extLst>
          </p:cNvPr>
          <p:cNvSpPr txBox="1"/>
          <p:nvPr/>
        </p:nvSpPr>
        <p:spPr>
          <a:xfrm>
            <a:off x="2251364" y="1483641"/>
            <a:ext cx="7643090" cy="323165"/>
          </a:xfrm>
          <a:prstGeom prst="rect">
            <a:avLst/>
          </a:prstGeom>
          <a:solidFill>
            <a:schemeClr val="accent2"/>
          </a:solidFill>
        </p:spPr>
        <p:txBody>
          <a:bodyPr wrap="square">
            <a:spAutoFit/>
          </a:bodyPr>
          <a:lstStyle/>
          <a:p>
            <a:pPr algn="ctr" defTabSz="571477">
              <a:defRPr/>
            </a:pPr>
            <a:r>
              <a:rPr lang="en-US" sz="1500" b="1">
                <a:solidFill>
                  <a:srgbClr val="FFFFFF"/>
                </a:solidFill>
                <a:latin typeface="Verdana" panose="020B0604030504040204" pitchFamily="34" charset="0"/>
                <a:ea typeface="Verdana" panose="020B0604030504040204" pitchFamily="34" charset="0"/>
              </a:rPr>
              <a:t>‘Patient case B’ with CD of terminal ileum: At baseline</a:t>
            </a:r>
          </a:p>
        </p:txBody>
      </p:sp>
      <p:sp>
        <p:nvSpPr>
          <p:cNvPr id="9" name="TextBox 8">
            <a:extLst>
              <a:ext uri="{FF2B5EF4-FFF2-40B4-BE49-F238E27FC236}">
                <a16:creationId xmlns:a16="http://schemas.microsoft.com/office/drawing/2014/main" id="{60E261A0-AD45-325A-6569-AF20BB8FE29D}"/>
              </a:ext>
            </a:extLst>
          </p:cNvPr>
          <p:cNvSpPr txBox="1"/>
          <p:nvPr/>
        </p:nvSpPr>
        <p:spPr>
          <a:xfrm>
            <a:off x="1466278" y="2064562"/>
            <a:ext cx="4555882" cy="323165"/>
          </a:xfrm>
          <a:prstGeom prst="rect">
            <a:avLst/>
          </a:prstGeom>
          <a:noFill/>
        </p:spPr>
        <p:txBody>
          <a:bodyPr wrap="square">
            <a:spAutoFit/>
          </a:bodyPr>
          <a:lstStyle/>
          <a:p>
            <a:pPr algn="ctr" defTabSz="571477">
              <a:defRPr/>
            </a:pPr>
            <a:r>
              <a:rPr lang="en-US" sz="1500" b="1">
                <a:solidFill>
                  <a:srgbClr val="00A0DF"/>
                </a:solidFill>
                <a:latin typeface="Verdana" panose="020B0604030504040204" pitchFamily="34" charset="0"/>
                <a:ea typeface="Verdana" panose="020B0604030504040204" pitchFamily="34" charset="0"/>
              </a:rPr>
              <a:t>Patient case B: IUS at b</a:t>
            </a:r>
            <a:r>
              <a:rPr lang="en-US" sz="1500" b="1" err="1">
                <a:solidFill>
                  <a:srgbClr val="00A0DF"/>
                </a:solidFill>
                <a:latin typeface="Verdana" panose="020B0604030504040204" pitchFamily="34" charset="0"/>
                <a:ea typeface="Verdana" panose="020B0604030504040204" pitchFamily="34" charset="0"/>
              </a:rPr>
              <a:t>aseline</a:t>
            </a:r>
            <a:endParaRPr lang="en-US" sz="1500" b="1">
              <a:solidFill>
                <a:srgbClr val="00A0D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963317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5F7E3D-1BDE-83D0-2FB5-FC8D38162D2D}"/>
              </a:ext>
            </a:extLst>
          </p:cNvPr>
          <p:cNvPicPr>
            <a:picLocks noChangeAspect="1"/>
          </p:cNvPicPr>
          <p:nvPr/>
        </p:nvPicPr>
        <p:blipFill>
          <a:blip r:embed="rId3"/>
          <a:stretch>
            <a:fillRect/>
          </a:stretch>
        </p:blipFill>
        <p:spPr>
          <a:xfrm>
            <a:off x="6779124" y="1998327"/>
            <a:ext cx="5094383" cy="3995594"/>
          </a:xfrm>
          <a:prstGeom prst="rect">
            <a:avLst/>
          </a:prstGeom>
        </p:spPr>
      </p:pic>
      <p:pic>
        <p:nvPicPr>
          <p:cNvPr id="3" name="Picture 2">
            <a:extLst>
              <a:ext uri="{FF2B5EF4-FFF2-40B4-BE49-F238E27FC236}">
                <a16:creationId xmlns:a16="http://schemas.microsoft.com/office/drawing/2014/main" id="{D654A381-D05D-3780-F775-81BF350C65D8}"/>
              </a:ext>
            </a:extLst>
          </p:cNvPr>
          <p:cNvPicPr>
            <a:picLocks noChangeAspect="1"/>
          </p:cNvPicPr>
          <p:nvPr/>
        </p:nvPicPr>
        <p:blipFill>
          <a:blip r:embed="rId4"/>
          <a:stretch>
            <a:fillRect/>
          </a:stretch>
        </p:blipFill>
        <p:spPr>
          <a:xfrm>
            <a:off x="951338" y="1994542"/>
            <a:ext cx="5679348" cy="3971832"/>
          </a:xfrm>
          <a:prstGeom prst="rect">
            <a:avLst/>
          </a:prstGeom>
        </p:spPr>
      </p:pic>
      <p:sp>
        <p:nvSpPr>
          <p:cNvPr id="2" name="Title 1">
            <a:extLst>
              <a:ext uri="{FF2B5EF4-FFF2-40B4-BE49-F238E27FC236}">
                <a16:creationId xmlns:a16="http://schemas.microsoft.com/office/drawing/2014/main" id="{D725768E-2962-47A0-8E6B-6C4CAF6CFF68}"/>
              </a:ext>
            </a:extLst>
          </p:cNvPr>
          <p:cNvSpPr>
            <a:spLocks noGrp="1"/>
          </p:cNvSpPr>
          <p:nvPr>
            <p:ph type="title"/>
          </p:nvPr>
        </p:nvSpPr>
        <p:spPr>
          <a:xfrm>
            <a:off x="605367" y="378458"/>
            <a:ext cx="11415020" cy="923330"/>
          </a:xfrm>
        </p:spPr>
        <p:txBody>
          <a:bodyPr/>
          <a:lstStyle/>
          <a:p>
            <a:r>
              <a:rPr lang="en-US"/>
              <a:t>Comparing IUS and endoscopic findings for monitoring treatment response in CD (contd.)</a:t>
            </a:r>
          </a:p>
        </p:txBody>
      </p:sp>
      <p:sp>
        <p:nvSpPr>
          <p:cNvPr id="4" name="Slide Number Placeholder 3">
            <a:extLst>
              <a:ext uri="{FF2B5EF4-FFF2-40B4-BE49-F238E27FC236}">
                <a16:creationId xmlns:a16="http://schemas.microsoft.com/office/drawing/2014/main" id="{B31A2AB9-F089-4D48-9BDB-0265A94F0062}"/>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15</a:t>
            </a:fld>
            <a:endParaRPr lang="en-US">
              <a:solidFill>
                <a:srgbClr val="646464"/>
              </a:solidFill>
            </a:endParaRPr>
          </a:p>
        </p:txBody>
      </p:sp>
      <p:sp>
        <p:nvSpPr>
          <p:cNvPr id="5" name="Text Placeholder 4">
            <a:extLst>
              <a:ext uri="{FF2B5EF4-FFF2-40B4-BE49-F238E27FC236}">
                <a16:creationId xmlns:a16="http://schemas.microsoft.com/office/drawing/2014/main" id="{7F73BC4F-423F-440A-ACDC-446F22FF1607}"/>
              </a:ext>
            </a:extLst>
          </p:cNvPr>
          <p:cNvSpPr>
            <a:spLocks noGrp="1"/>
          </p:cNvSpPr>
          <p:nvPr>
            <p:ph type="body" sz="quarter" idx="17"/>
          </p:nvPr>
        </p:nvSpPr>
        <p:spPr>
          <a:xfrm>
            <a:off x="601928" y="6349550"/>
            <a:ext cx="8382000" cy="275167"/>
          </a:xfrm>
        </p:spPr>
        <p:txBody>
          <a:bodyPr/>
          <a:lstStyle/>
          <a:p>
            <a:r>
              <a:rPr lang="en-US"/>
              <a:t>IUS: Intestinal ultrasound; CD: Crohn’s disease; TNF: Tumor necrosis factor.. </a:t>
            </a:r>
          </a:p>
        </p:txBody>
      </p:sp>
      <p:sp>
        <p:nvSpPr>
          <p:cNvPr id="14" name="Text Placeholder 3">
            <a:extLst>
              <a:ext uri="{FF2B5EF4-FFF2-40B4-BE49-F238E27FC236}">
                <a16:creationId xmlns:a16="http://schemas.microsoft.com/office/drawing/2014/main" id="{E69B2DA9-2C73-FDDE-8D78-BE858C265172}"/>
              </a:ext>
            </a:extLst>
          </p:cNvPr>
          <p:cNvSpPr>
            <a:spLocks noGrp="1"/>
          </p:cNvSpPr>
          <p:nvPr>
            <p:ph type="body" sz="quarter" idx="10"/>
          </p:nvPr>
        </p:nvSpPr>
        <p:spPr>
          <a:xfrm>
            <a:off x="2272925" y="5660588"/>
            <a:ext cx="3248535" cy="233975"/>
          </a:xfrm>
        </p:spPr>
        <p:txBody>
          <a:bodyPr/>
          <a:lstStyle/>
          <a:p>
            <a:pPr marL="0" indent="0" algn="ctr">
              <a:buNone/>
            </a:pPr>
            <a:r>
              <a:rPr lang="en-US" altLang="ko-KR" sz="750">
                <a:solidFill>
                  <a:schemeClr val="bg1"/>
                </a:solidFill>
                <a:latin typeface="Verdana" panose="020B0604030504040204" pitchFamily="34" charset="0"/>
                <a:ea typeface="Verdana" panose="020B0604030504040204" pitchFamily="34" charset="0"/>
              </a:rPr>
              <a:t>Photo kindly provided by A/Prof.  Jun Miyoshi, </a:t>
            </a:r>
            <a:r>
              <a:rPr lang="en-US" altLang="ko-KR" sz="750" err="1">
                <a:solidFill>
                  <a:schemeClr val="bg1"/>
                </a:solidFill>
                <a:latin typeface="Verdana" panose="020B0604030504040204" pitchFamily="34" charset="0"/>
                <a:ea typeface="Verdana" panose="020B0604030504040204" pitchFamily="34" charset="0"/>
              </a:rPr>
              <a:t>Kyorin</a:t>
            </a:r>
            <a:r>
              <a:rPr lang="en-US" altLang="ko-KR" sz="750">
                <a:solidFill>
                  <a:schemeClr val="bg1"/>
                </a:solidFill>
                <a:latin typeface="Verdana" panose="020B0604030504040204" pitchFamily="34" charset="0"/>
                <a:ea typeface="Verdana" panose="020B0604030504040204" pitchFamily="34" charset="0"/>
              </a:rPr>
              <a:t> University School of Medicine, Japan</a:t>
            </a:r>
          </a:p>
          <a:p>
            <a:pPr marL="0" indent="0">
              <a:buNone/>
            </a:pPr>
            <a:r>
              <a:rPr lang="en-US" altLang="ko-KR" sz="750">
                <a:solidFill>
                  <a:schemeClr val="bg1"/>
                </a:solidFill>
                <a:latin typeface="Verdana" panose="020B0604030504040204" pitchFamily="34" charset="0"/>
                <a:ea typeface="Verdana" panose="020B0604030504040204" pitchFamily="34" charset="0"/>
              </a:rPr>
              <a:t> </a:t>
            </a:r>
          </a:p>
          <a:p>
            <a:pPr marL="0" indent="0">
              <a:buNone/>
            </a:pPr>
            <a:endParaRPr lang="vi-VN">
              <a:solidFill>
                <a:schemeClr val="bg1"/>
              </a:solidFill>
            </a:endParaRPr>
          </a:p>
        </p:txBody>
      </p:sp>
      <p:sp>
        <p:nvSpPr>
          <p:cNvPr id="16" name="Text Placeholder 3">
            <a:extLst>
              <a:ext uri="{FF2B5EF4-FFF2-40B4-BE49-F238E27FC236}">
                <a16:creationId xmlns:a16="http://schemas.microsoft.com/office/drawing/2014/main" id="{901195A3-9345-ED50-3247-73023DDEFF31}"/>
              </a:ext>
            </a:extLst>
          </p:cNvPr>
          <p:cNvSpPr txBox="1">
            <a:spLocks/>
          </p:cNvSpPr>
          <p:nvPr/>
        </p:nvSpPr>
        <p:spPr bwMode="auto">
          <a:xfrm>
            <a:off x="7472342" y="5759947"/>
            <a:ext cx="3564783" cy="364319"/>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800">
                <a:solidFill>
                  <a:schemeClr val="tx1"/>
                </a:solidFill>
                <a:latin typeface="Verdana" charset="0"/>
                <a:ea typeface="Verdana" charset="0"/>
                <a:cs typeface="Verdana" charset="0"/>
                <a:sym typeface="Arial" pitchFamily="-65" charset="0"/>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160">
                <a:solidFill>
                  <a:schemeClr val="tx1"/>
                </a:solidFill>
                <a:latin typeface="Verdana" charset="0"/>
                <a:ea typeface="Verdana" charset="0"/>
                <a:cs typeface="Verdana" charset="0"/>
                <a:sym typeface="Arial" pitchFamily="-65"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marL="0" indent="0" algn="ctr" defTabSz="761970">
              <a:spcBef>
                <a:spcPts val="1800"/>
              </a:spcBef>
              <a:buNone/>
              <a:defRPr/>
            </a:pPr>
            <a:r>
              <a:rPr lang="en-US" altLang="ko-KR" sz="750" kern="0">
                <a:solidFill>
                  <a:srgbClr val="FFFFFF"/>
                </a:solidFill>
                <a:latin typeface="Verdana" panose="020B0604030504040204" pitchFamily="34" charset="0"/>
                <a:ea typeface="Verdana" panose="020B0604030504040204" pitchFamily="34" charset="0"/>
              </a:rPr>
              <a:t>Photo kindly provided by A/Prof.  Jun Miyoshi, </a:t>
            </a:r>
            <a:r>
              <a:rPr lang="en-US" altLang="ko-KR" sz="750" kern="0" err="1">
                <a:solidFill>
                  <a:srgbClr val="FFFFFF"/>
                </a:solidFill>
                <a:latin typeface="Verdana" panose="020B0604030504040204" pitchFamily="34" charset="0"/>
                <a:ea typeface="Verdana" panose="020B0604030504040204" pitchFamily="34" charset="0"/>
              </a:rPr>
              <a:t>Kyorin</a:t>
            </a:r>
            <a:r>
              <a:rPr lang="en-US" altLang="ko-KR" sz="750" kern="0">
                <a:solidFill>
                  <a:srgbClr val="FFFFFF"/>
                </a:solidFill>
                <a:latin typeface="Verdana" panose="020B0604030504040204" pitchFamily="34" charset="0"/>
                <a:ea typeface="Verdana" panose="020B0604030504040204" pitchFamily="34" charset="0"/>
              </a:rPr>
              <a:t> University School of Medicine, Japan</a:t>
            </a:r>
          </a:p>
          <a:p>
            <a:pPr marL="0" indent="0" defTabSz="761970">
              <a:spcBef>
                <a:spcPts val="1800"/>
              </a:spcBef>
              <a:buNone/>
              <a:defRPr/>
            </a:pPr>
            <a:r>
              <a:rPr lang="en-US" altLang="ko-KR" sz="750" kern="0">
                <a:solidFill>
                  <a:srgbClr val="FFFFFF"/>
                </a:solidFill>
                <a:latin typeface="Verdana" panose="020B0604030504040204" pitchFamily="34" charset="0"/>
                <a:ea typeface="Verdana" panose="020B0604030504040204" pitchFamily="34" charset="0"/>
              </a:rPr>
              <a:t> </a:t>
            </a:r>
          </a:p>
          <a:p>
            <a:pPr marL="234147" indent="-234147" defTabSz="761970">
              <a:spcBef>
                <a:spcPts val="1800"/>
              </a:spcBef>
              <a:defRPr/>
            </a:pPr>
            <a:endParaRPr lang="vi-VN" sz="2333" kern="0">
              <a:solidFill>
                <a:srgbClr val="FFFFFF"/>
              </a:solidFill>
            </a:endParaRPr>
          </a:p>
        </p:txBody>
      </p:sp>
      <p:sp>
        <p:nvSpPr>
          <p:cNvPr id="18" name="TextBox 17">
            <a:extLst>
              <a:ext uri="{FF2B5EF4-FFF2-40B4-BE49-F238E27FC236}">
                <a16:creationId xmlns:a16="http://schemas.microsoft.com/office/drawing/2014/main" id="{A5296160-66CE-D3A0-75C5-014C76283F8D}"/>
              </a:ext>
            </a:extLst>
          </p:cNvPr>
          <p:cNvSpPr txBox="1"/>
          <p:nvPr/>
        </p:nvSpPr>
        <p:spPr>
          <a:xfrm>
            <a:off x="6973452" y="1948196"/>
            <a:ext cx="4555882" cy="553998"/>
          </a:xfrm>
          <a:prstGeom prst="rect">
            <a:avLst/>
          </a:prstGeom>
          <a:noFill/>
        </p:spPr>
        <p:txBody>
          <a:bodyPr wrap="square">
            <a:spAutoFit/>
          </a:bodyPr>
          <a:lstStyle/>
          <a:p>
            <a:pPr algn="ctr" defTabSz="571477">
              <a:defRPr/>
            </a:pPr>
            <a:r>
              <a:rPr lang="en-US" sz="1500" b="1">
                <a:solidFill>
                  <a:srgbClr val="00A0DF"/>
                </a:solidFill>
                <a:latin typeface="Verdana" panose="020B0604030504040204" pitchFamily="34" charset="0"/>
                <a:ea typeface="Verdana" panose="020B0604030504040204" pitchFamily="34" charset="0"/>
              </a:rPr>
              <a:t>Patient case B: endoscopy at 6 months post anti-TNF</a:t>
            </a:r>
          </a:p>
        </p:txBody>
      </p:sp>
      <p:sp>
        <p:nvSpPr>
          <p:cNvPr id="19" name="TextBox 18">
            <a:extLst>
              <a:ext uri="{FF2B5EF4-FFF2-40B4-BE49-F238E27FC236}">
                <a16:creationId xmlns:a16="http://schemas.microsoft.com/office/drawing/2014/main" id="{2161AFDA-9164-6056-9CD2-78ED8DF19056}"/>
              </a:ext>
            </a:extLst>
          </p:cNvPr>
          <p:cNvSpPr txBox="1"/>
          <p:nvPr/>
        </p:nvSpPr>
        <p:spPr>
          <a:xfrm>
            <a:off x="1790153" y="1543800"/>
            <a:ext cx="8989298" cy="553998"/>
          </a:xfrm>
          <a:prstGeom prst="rect">
            <a:avLst/>
          </a:prstGeom>
          <a:solidFill>
            <a:schemeClr val="accent2"/>
          </a:solidFill>
        </p:spPr>
        <p:txBody>
          <a:bodyPr wrap="square">
            <a:spAutoFit/>
          </a:bodyPr>
          <a:lstStyle/>
          <a:p>
            <a:pPr algn="ctr" defTabSz="571477">
              <a:defRPr/>
            </a:pPr>
            <a:r>
              <a:rPr lang="en-US" sz="1500" b="1">
                <a:solidFill>
                  <a:srgbClr val="FFFFFF"/>
                </a:solidFill>
                <a:latin typeface="Verdana" panose="020B0604030504040204" pitchFamily="34" charset="0"/>
                <a:ea typeface="Verdana" panose="020B0604030504040204" pitchFamily="34" charset="0"/>
              </a:rPr>
              <a:t>‘Patient case B’ with CD of terminal ileum: At 3 months and 6 month post anti-TNF</a:t>
            </a:r>
          </a:p>
        </p:txBody>
      </p:sp>
      <p:sp>
        <p:nvSpPr>
          <p:cNvPr id="9" name="TextBox 8">
            <a:extLst>
              <a:ext uri="{FF2B5EF4-FFF2-40B4-BE49-F238E27FC236}">
                <a16:creationId xmlns:a16="http://schemas.microsoft.com/office/drawing/2014/main" id="{60E261A0-AD45-325A-6569-AF20BB8FE29D}"/>
              </a:ext>
            </a:extLst>
          </p:cNvPr>
          <p:cNvSpPr txBox="1"/>
          <p:nvPr/>
        </p:nvSpPr>
        <p:spPr>
          <a:xfrm>
            <a:off x="1466278" y="1960649"/>
            <a:ext cx="4555882" cy="553998"/>
          </a:xfrm>
          <a:prstGeom prst="rect">
            <a:avLst/>
          </a:prstGeom>
          <a:noFill/>
        </p:spPr>
        <p:txBody>
          <a:bodyPr wrap="square">
            <a:spAutoFit/>
          </a:bodyPr>
          <a:lstStyle/>
          <a:p>
            <a:pPr algn="ctr" defTabSz="571477">
              <a:defRPr/>
            </a:pPr>
            <a:r>
              <a:rPr lang="en-US" sz="1500" b="1">
                <a:solidFill>
                  <a:srgbClr val="00A0DF"/>
                </a:solidFill>
                <a:latin typeface="Verdana" panose="020B0604030504040204" pitchFamily="34" charset="0"/>
                <a:ea typeface="Verdana" panose="020B0604030504040204" pitchFamily="34" charset="0"/>
              </a:rPr>
              <a:t>Patient case B: IUS at 3 months post anti-TNF </a:t>
            </a:r>
            <a:r>
              <a:rPr lang="en-US" sz="1500" b="1" u="sng">
                <a:solidFill>
                  <a:srgbClr val="00A0DF"/>
                </a:solidFill>
                <a:latin typeface="Verdana" panose="020B0604030504040204" pitchFamily="34" charset="0"/>
                <a:ea typeface="Verdana" panose="020B0604030504040204" pitchFamily="34" charset="0"/>
              </a:rPr>
              <a:t>(improvement on IUS )</a:t>
            </a:r>
          </a:p>
        </p:txBody>
      </p:sp>
    </p:spTree>
    <p:extLst>
      <p:ext uri="{BB962C8B-B14F-4D97-AF65-F5344CB8AC3E}">
        <p14:creationId xmlns:p14="http://schemas.microsoft.com/office/powerpoint/2010/main" val="7646795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72A8-DB96-4AE8-8D98-F1238D166FF8}"/>
              </a:ext>
            </a:extLst>
          </p:cNvPr>
          <p:cNvSpPr>
            <a:spLocks noGrp="1"/>
          </p:cNvSpPr>
          <p:nvPr>
            <p:ph type="title"/>
          </p:nvPr>
        </p:nvSpPr>
        <p:spPr>
          <a:xfrm>
            <a:off x="605367" y="320401"/>
            <a:ext cx="10990958" cy="461665"/>
          </a:xfrm>
        </p:spPr>
        <p:txBody>
          <a:bodyPr/>
          <a:lstStyle/>
          <a:p>
            <a:r>
              <a:rPr lang="en-US"/>
              <a:t>About IUS Primer module</a:t>
            </a:r>
          </a:p>
        </p:txBody>
      </p:sp>
      <p:sp>
        <p:nvSpPr>
          <p:cNvPr id="4" name="Slide Number Placeholder 3">
            <a:extLst>
              <a:ext uri="{FF2B5EF4-FFF2-40B4-BE49-F238E27FC236}">
                <a16:creationId xmlns:a16="http://schemas.microsoft.com/office/drawing/2014/main" id="{5E540CE8-74F1-4C00-B87F-906580E9C14F}"/>
              </a:ext>
            </a:extLst>
          </p:cNvPr>
          <p:cNvSpPr>
            <a:spLocks noGrp="1"/>
          </p:cNvSpPr>
          <p:nvPr>
            <p:ph type="sldNum" sz="quarter" idx="4"/>
          </p:nvPr>
        </p:nvSpPr>
        <p:spPr/>
        <p:txBody>
          <a:bodyPr/>
          <a:lstStyle/>
          <a:p>
            <a:pPr defTabSz="914363">
              <a:defRPr/>
            </a:pPr>
            <a:fld id="{AD816501-AAE5-214E-B100-00C3DC5F5E3F}" type="slidenum">
              <a:rPr lang="en-US">
                <a:solidFill>
                  <a:srgbClr val="646464"/>
                </a:solidFill>
              </a:rPr>
              <a:pPr defTabSz="914363">
                <a:defRPr/>
              </a:pPr>
              <a:t>2</a:t>
            </a:fld>
            <a:endParaRPr lang="en-US">
              <a:solidFill>
                <a:srgbClr val="646464"/>
              </a:solidFill>
            </a:endParaRPr>
          </a:p>
        </p:txBody>
      </p:sp>
      <p:sp>
        <p:nvSpPr>
          <p:cNvPr id="5" name="Text Placeholder 4">
            <a:extLst>
              <a:ext uri="{FF2B5EF4-FFF2-40B4-BE49-F238E27FC236}">
                <a16:creationId xmlns:a16="http://schemas.microsoft.com/office/drawing/2014/main" id="{3783913F-3F82-4A30-BCA9-25D80BC96AF0}"/>
              </a:ext>
            </a:extLst>
          </p:cNvPr>
          <p:cNvSpPr>
            <a:spLocks noGrp="1"/>
          </p:cNvSpPr>
          <p:nvPr>
            <p:ph type="body" sz="quarter" idx="17"/>
          </p:nvPr>
        </p:nvSpPr>
        <p:spPr/>
        <p:txBody>
          <a:bodyPr/>
          <a:lstStyle/>
          <a:p>
            <a:r>
              <a:rPr lang="en-US" sz="833" kern="1200">
                <a:solidFill>
                  <a:srgbClr val="242021"/>
                </a:solidFill>
                <a:latin typeface="Verdana" panose="020B0604030504040204" pitchFamily="34" charset="0"/>
                <a:ea typeface="Verdana" panose="020B0604030504040204" pitchFamily="34" charset="0"/>
              </a:rPr>
              <a:t>AOCC: Asian Organization for Crohn's &amp; Colitis; </a:t>
            </a:r>
            <a:r>
              <a:rPr lang="en-US" sz="800" kern="1200">
                <a:solidFill>
                  <a:srgbClr val="242021"/>
                </a:solidFill>
                <a:latin typeface="Verdana" panose="020B0604030504040204" pitchFamily="34" charset="0"/>
                <a:ea typeface="Verdana" panose="020B0604030504040204" pitchFamily="34" charset="0"/>
              </a:rPr>
              <a:t>IUS: Intestinal ultrasound.</a:t>
            </a:r>
            <a:endParaRPr lang="en-US"/>
          </a:p>
        </p:txBody>
      </p:sp>
      <p:sp>
        <p:nvSpPr>
          <p:cNvPr id="11" name="TextBox 10">
            <a:extLst>
              <a:ext uri="{FF2B5EF4-FFF2-40B4-BE49-F238E27FC236}">
                <a16:creationId xmlns:a16="http://schemas.microsoft.com/office/drawing/2014/main" id="{A48BCC66-3D95-5986-18A6-9B1C73542F6A}"/>
              </a:ext>
            </a:extLst>
          </p:cNvPr>
          <p:cNvSpPr txBox="1"/>
          <p:nvPr/>
        </p:nvSpPr>
        <p:spPr>
          <a:xfrm>
            <a:off x="224972" y="1387578"/>
            <a:ext cx="10805886" cy="5016758"/>
          </a:xfrm>
          <a:prstGeom prst="rect">
            <a:avLst/>
          </a:prstGeom>
          <a:noFill/>
        </p:spPr>
        <p:txBody>
          <a:bodyPr wrap="square">
            <a:spAutoFit/>
          </a:bodyPr>
          <a:lstStyle/>
          <a:p>
            <a:pPr marL="666723" indent="-285739" defTabSz="608486" fontAlgn="base">
              <a:buFont typeface="Arial" panose="020B0604020202020204" pitchFamily="34" charset="0"/>
              <a:buChar char="•"/>
              <a:defRPr/>
            </a:pP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IUS Primer module was created for training gastroenterologists in Asia on adopting Intestinal Ultrasound (IUS) for the diagnosis and management of Inflammatory Bowel Disease </a:t>
            </a:r>
          </a:p>
          <a:p>
            <a:pPr marL="380985" defTabSz="608486" fontAlgn="base">
              <a:defRPr/>
            </a:pPr>
            <a:endPar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endParaRPr>
          </a:p>
          <a:p>
            <a:pPr marL="666723" indent="-285739" defTabSz="608486" fontAlgn="base">
              <a:buFont typeface="Arial" panose="020B0604020202020204" pitchFamily="34" charset="0"/>
              <a:buChar char="•"/>
            </a:pP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Transform Medical Communications was commissioned by </a:t>
            </a:r>
            <a:r>
              <a:rPr lang="en-NZ"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Janssen Asia Pacific for the development of this educational module </a:t>
            </a:r>
            <a:r>
              <a:rPr lang="en-NZ" sz="2000" i="1" dirty="0">
                <a:solidFill>
                  <a:srgbClr val="212121"/>
                </a:solidFill>
                <a:latin typeface="Verdana" panose="020B0604030504040204" pitchFamily="34" charset="0"/>
                <a:ea typeface="Verdana" panose="020B0604030504040204" pitchFamily="34" charset="0"/>
                <a:cs typeface="Times New Roman" panose="02020603050405020304" pitchFamily="18" charset="0"/>
              </a:rPr>
              <a:t>under the guidance of IUS Primer working group members and AOCC.</a:t>
            </a:r>
            <a:r>
              <a:rPr lang="en-NZ"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 The division of Janssen responsible for developing the module is from medical education that follows strict non-promotional and educational guidance. </a:t>
            </a:r>
          </a:p>
          <a:p>
            <a:pPr marL="380985" defTabSz="608486" fontAlgn="base"/>
            <a:endParaRPr lang="en-NZ" sz="2000" dirty="0">
              <a:solidFill>
                <a:srgbClr val="212121"/>
              </a:solidFill>
              <a:latin typeface="Verdana" panose="020B0604030504040204" pitchFamily="34" charset="0"/>
              <a:ea typeface="Verdana" panose="020B0604030504040204" pitchFamily="34" charset="0"/>
              <a:cs typeface="Times New Roman" panose="02020603050405020304" pitchFamily="18" charset="0"/>
            </a:endParaRPr>
          </a:p>
          <a:p>
            <a:pPr marL="666723" indent="-285739" defTabSz="608486" fontAlgn="base">
              <a:buFont typeface="Arial" panose="020B0604020202020204" pitchFamily="34" charset="0"/>
              <a:buChar char="•"/>
            </a:pP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The development of the module was funded by Janssen Asia Pacific, a division of Johnson and Johnson </a:t>
            </a:r>
            <a:r>
              <a:rPr lang="en-US" sz="2000" dirty="0">
                <a:solidFill>
                  <a:srgbClr val="000000"/>
                </a:solidFill>
                <a:latin typeface="Verdana"/>
                <a:ea typeface="Verdana"/>
                <a:cs typeface="Arial"/>
              </a:rPr>
              <a:t>International (Singapore) </a:t>
            </a: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Pte. Ltd. in 2022. N</a:t>
            </a:r>
            <a:r>
              <a:rPr lang="en-US" sz="2000" dirty="0">
                <a:solidFill>
                  <a:srgbClr val="000000"/>
                </a:solidFill>
                <a:latin typeface="Verdana" panose="020B0604030504040204" pitchFamily="34" charset="0"/>
                <a:ea typeface="Verdana" panose="020B0604030504040204" pitchFamily="34" charset="0"/>
                <a:cs typeface="Arial" panose="020B0604020202020204" pitchFamily="34" charset="0"/>
              </a:rPr>
              <a:t>on-commercial use of this module is permitted without any further permission, provided credit for the content is clearly attributed to Janssen Asia Pacific.</a:t>
            </a:r>
            <a:endParaRPr lang="en-SG" sz="2000" dirty="0">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380985" defTabSz="608486" fontAlgn="base">
              <a:defRPr/>
            </a:pPr>
            <a:endPar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334250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139;p19">
            <a:extLst>
              <a:ext uri="{FF2B5EF4-FFF2-40B4-BE49-F238E27FC236}">
                <a16:creationId xmlns:a16="http://schemas.microsoft.com/office/drawing/2014/main" id="{CDEFC780-53D0-4BFF-9034-E46D17C60ABA}"/>
              </a:ext>
            </a:extLst>
          </p:cNvPr>
          <p:cNvSpPr/>
          <p:nvPr/>
        </p:nvSpPr>
        <p:spPr>
          <a:xfrm>
            <a:off x="595675" y="1403634"/>
            <a:ext cx="5280000" cy="1278433"/>
          </a:xfrm>
          <a:prstGeom prst="rect">
            <a:avLst/>
          </a:prstGeom>
          <a:solidFill>
            <a:schemeClr val="accent1"/>
          </a:solidFill>
          <a:ln>
            <a:noFill/>
          </a:ln>
        </p:spPr>
        <p:txBody>
          <a:bodyPr spcFirstLastPara="1" wrap="square" lIns="121900" tIns="60933" rIns="121900" bIns="60933" anchor="ctr" anchorCtr="0">
            <a:noAutofit/>
          </a:bodyPr>
          <a:lstStyle/>
          <a:p>
            <a:pPr algn="ctr" defTabSz="914363">
              <a:defRPr/>
            </a:pPr>
            <a:endParaRPr sz="2667" dirty="0">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5D2872A8-DB96-4AE8-8D98-F1238D166FF8}"/>
              </a:ext>
            </a:extLst>
          </p:cNvPr>
          <p:cNvSpPr>
            <a:spLocks noGrp="1"/>
          </p:cNvSpPr>
          <p:nvPr>
            <p:ph type="title"/>
          </p:nvPr>
        </p:nvSpPr>
        <p:spPr>
          <a:xfrm>
            <a:off x="605367" y="284113"/>
            <a:ext cx="10990958" cy="923330"/>
          </a:xfrm>
        </p:spPr>
        <p:txBody>
          <a:bodyPr/>
          <a:lstStyle/>
          <a:p>
            <a:r>
              <a:rPr lang="en-US" dirty="0"/>
              <a:t>Special thanks to IUS Primer AOCC working group members</a:t>
            </a:r>
          </a:p>
        </p:txBody>
      </p:sp>
      <p:sp>
        <p:nvSpPr>
          <p:cNvPr id="4" name="Slide Number Placeholder 3">
            <a:extLst>
              <a:ext uri="{FF2B5EF4-FFF2-40B4-BE49-F238E27FC236}">
                <a16:creationId xmlns:a16="http://schemas.microsoft.com/office/drawing/2014/main" id="{5E540CE8-74F1-4C00-B87F-906580E9C14F}"/>
              </a:ext>
            </a:extLst>
          </p:cNvPr>
          <p:cNvSpPr>
            <a:spLocks noGrp="1"/>
          </p:cNvSpPr>
          <p:nvPr>
            <p:ph type="sldNum" sz="quarter" idx="4"/>
          </p:nvPr>
        </p:nvSpPr>
        <p:spPr/>
        <p:txBody>
          <a:bodyPr/>
          <a:lstStyle/>
          <a:p>
            <a:pPr defTabSz="914363">
              <a:defRPr/>
            </a:pPr>
            <a:fld id="{AD816501-AAE5-214E-B100-00C3DC5F5E3F}" type="slidenum">
              <a:rPr lang="en-US">
                <a:solidFill>
                  <a:srgbClr val="646464"/>
                </a:solidFill>
              </a:rPr>
              <a:pPr defTabSz="914363">
                <a:defRPr/>
              </a:pPr>
              <a:t>3</a:t>
            </a:fld>
            <a:endParaRPr lang="en-US">
              <a:solidFill>
                <a:srgbClr val="646464"/>
              </a:solidFill>
            </a:endParaRPr>
          </a:p>
        </p:txBody>
      </p:sp>
      <p:sp>
        <p:nvSpPr>
          <p:cNvPr id="5" name="Text Placeholder 4">
            <a:extLst>
              <a:ext uri="{FF2B5EF4-FFF2-40B4-BE49-F238E27FC236}">
                <a16:creationId xmlns:a16="http://schemas.microsoft.com/office/drawing/2014/main" id="{3783913F-3F82-4A30-BCA9-25D80BC96AF0}"/>
              </a:ext>
            </a:extLst>
          </p:cNvPr>
          <p:cNvSpPr>
            <a:spLocks noGrp="1"/>
          </p:cNvSpPr>
          <p:nvPr>
            <p:ph type="body" sz="quarter" idx="17"/>
          </p:nvPr>
        </p:nvSpPr>
        <p:spPr/>
        <p:txBody>
          <a:bodyPr/>
          <a:lstStyle/>
          <a:p>
            <a:r>
              <a:rPr lang="en-US" sz="750" kern="1200">
                <a:solidFill>
                  <a:srgbClr val="242021"/>
                </a:solidFill>
                <a:latin typeface="Verdana" panose="020B0604030504040204" pitchFamily="34" charset="0"/>
                <a:ea typeface="Verdana" panose="020B0604030504040204" pitchFamily="34" charset="0"/>
              </a:rPr>
              <a:t>AOCC: Asian Organization for Crohn's &amp; Colitis; </a:t>
            </a:r>
            <a:r>
              <a:rPr lang="en-US" sz="800" kern="1200">
                <a:solidFill>
                  <a:srgbClr val="242021"/>
                </a:solidFill>
                <a:latin typeface="Verdana" panose="020B0604030504040204" pitchFamily="34" charset="0"/>
                <a:ea typeface="Verdana" panose="020B0604030504040204" pitchFamily="34" charset="0"/>
              </a:rPr>
              <a:t>IUS: Intestinal ultrasound; </a:t>
            </a:r>
            <a:r>
              <a:rPr lang="en-US" sz="800"/>
              <a:t>WG: working group.</a:t>
            </a:r>
            <a:endParaRPr lang="en-US"/>
          </a:p>
        </p:txBody>
      </p:sp>
      <p:sp>
        <p:nvSpPr>
          <p:cNvPr id="55" name="Google Shape;139;p19">
            <a:extLst>
              <a:ext uri="{FF2B5EF4-FFF2-40B4-BE49-F238E27FC236}">
                <a16:creationId xmlns:a16="http://schemas.microsoft.com/office/drawing/2014/main" id="{FCC87D5D-5A0A-4409-BE59-B507C1FAA833}"/>
              </a:ext>
            </a:extLst>
          </p:cNvPr>
          <p:cNvSpPr/>
          <p:nvPr/>
        </p:nvSpPr>
        <p:spPr>
          <a:xfrm>
            <a:off x="595676" y="3050241"/>
            <a:ext cx="5280000" cy="1278433"/>
          </a:xfrm>
          <a:prstGeom prst="rect">
            <a:avLst/>
          </a:prstGeom>
          <a:solidFill>
            <a:schemeClr val="accent2"/>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57" name="Rectangle 56">
            <a:extLst>
              <a:ext uri="{FF2B5EF4-FFF2-40B4-BE49-F238E27FC236}">
                <a16:creationId xmlns:a16="http://schemas.microsoft.com/office/drawing/2014/main" id="{BEAC6277-FE69-448B-B7BB-68D9BF7966D9}"/>
              </a:ext>
            </a:extLst>
          </p:cNvPr>
          <p:cNvSpPr/>
          <p:nvPr/>
        </p:nvSpPr>
        <p:spPr>
          <a:xfrm>
            <a:off x="1797400" y="1501552"/>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Prof. Eun Soo KIM </a:t>
            </a:r>
          </a:p>
        </p:txBody>
      </p:sp>
      <p:sp>
        <p:nvSpPr>
          <p:cNvPr id="58" name="Rectangle 57">
            <a:extLst>
              <a:ext uri="{FF2B5EF4-FFF2-40B4-BE49-F238E27FC236}">
                <a16:creationId xmlns:a16="http://schemas.microsoft.com/office/drawing/2014/main" id="{7F8D8242-4FF7-4CAF-B86C-CD710340DBF7}"/>
              </a:ext>
            </a:extLst>
          </p:cNvPr>
          <p:cNvSpPr/>
          <p:nvPr/>
        </p:nvSpPr>
        <p:spPr>
          <a:xfrm>
            <a:off x="1797400" y="1894541"/>
            <a:ext cx="4076033" cy="318100"/>
          </a:xfrm>
          <a:prstGeom prst="rect">
            <a:avLst/>
          </a:prstGeom>
        </p:spPr>
        <p:txBody>
          <a:bodyPr wrap="square">
            <a:spAutoFit/>
          </a:bodyPr>
          <a:lstStyle/>
          <a:p>
            <a:pPr defTabSz="914363" latinLnBrk="1">
              <a:defRPr/>
            </a:pPr>
            <a:r>
              <a:rPr lang="en-US" altLang="ko-KR" sz="1467" dirty="0">
                <a:solidFill>
                  <a:srgbClr val="FFFFFF">
                    <a:lumMod val="95000"/>
                  </a:srgbClr>
                </a:solidFill>
                <a:latin typeface="Verdana" panose="020B0604030504040204" pitchFamily="34" charset="0"/>
                <a:ea typeface="Verdana" panose="020B0604030504040204" pitchFamily="34" charset="0"/>
              </a:rPr>
              <a:t>Kyungpook National University</a:t>
            </a:r>
          </a:p>
        </p:txBody>
      </p:sp>
      <p:sp>
        <p:nvSpPr>
          <p:cNvPr id="59" name="Rectangle 58">
            <a:extLst>
              <a:ext uri="{FF2B5EF4-FFF2-40B4-BE49-F238E27FC236}">
                <a16:creationId xmlns:a16="http://schemas.microsoft.com/office/drawing/2014/main" id="{B711F037-04D9-4756-979D-8018C3045276}"/>
              </a:ext>
            </a:extLst>
          </p:cNvPr>
          <p:cNvSpPr/>
          <p:nvPr/>
        </p:nvSpPr>
        <p:spPr>
          <a:xfrm>
            <a:off x="1797400" y="2236298"/>
            <a:ext cx="1504112"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KOREA</a:t>
            </a:r>
          </a:p>
        </p:txBody>
      </p:sp>
      <p:sp>
        <p:nvSpPr>
          <p:cNvPr id="60" name="Google Shape;139;p19">
            <a:extLst>
              <a:ext uri="{FF2B5EF4-FFF2-40B4-BE49-F238E27FC236}">
                <a16:creationId xmlns:a16="http://schemas.microsoft.com/office/drawing/2014/main" id="{4F384B34-A6E9-44BA-AE55-A44F4FF980E6}"/>
              </a:ext>
            </a:extLst>
          </p:cNvPr>
          <p:cNvSpPr/>
          <p:nvPr/>
        </p:nvSpPr>
        <p:spPr>
          <a:xfrm>
            <a:off x="6360709" y="1403634"/>
            <a:ext cx="5280000" cy="1278433"/>
          </a:xfrm>
          <a:prstGeom prst="rect">
            <a:avLst/>
          </a:prstGeom>
          <a:solidFill>
            <a:schemeClr val="accent4"/>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65" name="Google Shape;139;p19">
            <a:extLst>
              <a:ext uri="{FF2B5EF4-FFF2-40B4-BE49-F238E27FC236}">
                <a16:creationId xmlns:a16="http://schemas.microsoft.com/office/drawing/2014/main" id="{8797268C-0390-41B1-AD1C-8E346359842D}"/>
              </a:ext>
            </a:extLst>
          </p:cNvPr>
          <p:cNvSpPr/>
          <p:nvPr/>
        </p:nvSpPr>
        <p:spPr>
          <a:xfrm>
            <a:off x="6360709" y="3050241"/>
            <a:ext cx="5280000" cy="1278433"/>
          </a:xfrm>
          <a:prstGeom prst="rect">
            <a:avLst/>
          </a:prstGeom>
          <a:solidFill>
            <a:schemeClr val="accent5"/>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82" name="Google Shape;139;p19">
            <a:extLst>
              <a:ext uri="{FF2B5EF4-FFF2-40B4-BE49-F238E27FC236}">
                <a16:creationId xmlns:a16="http://schemas.microsoft.com/office/drawing/2014/main" id="{73B1F5F6-8A91-4E10-91E2-DA2EA829D2B6}"/>
              </a:ext>
            </a:extLst>
          </p:cNvPr>
          <p:cNvSpPr/>
          <p:nvPr/>
        </p:nvSpPr>
        <p:spPr>
          <a:xfrm>
            <a:off x="595676" y="4668451"/>
            <a:ext cx="5280000" cy="1278433"/>
          </a:xfrm>
          <a:prstGeom prst="rect">
            <a:avLst/>
          </a:prstGeom>
          <a:solidFill>
            <a:schemeClr val="accent3"/>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87" name="Google Shape;139;p19">
            <a:extLst>
              <a:ext uri="{FF2B5EF4-FFF2-40B4-BE49-F238E27FC236}">
                <a16:creationId xmlns:a16="http://schemas.microsoft.com/office/drawing/2014/main" id="{98D45DD5-F584-4336-94C6-C528B78B4E86}"/>
              </a:ext>
            </a:extLst>
          </p:cNvPr>
          <p:cNvSpPr/>
          <p:nvPr/>
        </p:nvSpPr>
        <p:spPr>
          <a:xfrm>
            <a:off x="6360709" y="4668451"/>
            <a:ext cx="5280000" cy="1278433"/>
          </a:xfrm>
          <a:prstGeom prst="rect">
            <a:avLst/>
          </a:prstGeom>
          <a:solidFill>
            <a:schemeClr val="accent6"/>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89" name="Rectangle 88">
            <a:extLst>
              <a:ext uri="{FF2B5EF4-FFF2-40B4-BE49-F238E27FC236}">
                <a16:creationId xmlns:a16="http://schemas.microsoft.com/office/drawing/2014/main" id="{82073B78-23A3-4B3D-B674-67A98C7D918A}"/>
              </a:ext>
            </a:extLst>
          </p:cNvPr>
          <p:cNvSpPr/>
          <p:nvPr/>
        </p:nvSpPr>
        <p:spPr>
          <a:xfrm>
            <a:off x="1797400" y="3138622"/>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Prof. Chang Kyun LEE </a:t>
            </a:r>
          </a:p>
        </p:txBody>
      </p:sp>
      <p:sp>
        <p:nvSpPr>
          <p:cNvPr id="90" name="Rectangle 89">
            <a:extLst>
              <a:ext uri="{FF2B5EF4-FFF2-40B4-BE49-F238E27FC236}">
                <a16:creationId xmlns:a16="http://schemas.microsoft.com/office/drawing/2014/main" id="{436FA227-3CE6-461F-9971-369D79FB35DF}"/>
              </a:ext>
            </a:extLst>
          </p:cNvPr>
          <p:cNvSpPr/>
          <p:nvPr/>
        </p:nvSpPr>
        <p:spPr>
          <a:xfrm>
            <a:off x="1797400" y="3542499"/>
            <a:ext cx="4076033" cy="318100"/>
          </a:xfrm>
          <a:prstGeom prst="rect">
            <a:avLst/>
          </a:prstGeom>
        </p:spPr>
        <p:txBody>
          <a:bodyPr wrap="square">
            <a:spAutoFit/>
          </a:bodyPr>
          <a:lstStyle/>
          <a:p>
            <a:pPr defTabSz="914363" latinLnBrk="1">
              <a:defRPr/>
            </a:pPr>
            <a:r>
              <a:rPr lang="en-US" altLang="ko-KR" sz="1467">
                <a:solidFill>
                  <a:srgbClr val="FFFFFF">
                    <a:lumMod val="95000"/>
                  </a:srgbClr>
                </a:solidFill>
                <a:latin typeface="Verdana" panose="020B0604030504040204" pitchFamily="34" charset="0"/>
                <a:ea typeface="Verdana" panose="020B0604030504040204" pitchFamily="34" charset="0"/>
              </a:rPr>
              <a:t>Kyung </a:t>
            </a:r>
            <a:r>
              <a:rPr lang="en-US" altLang="ko-KR" sz="1467" err="1">
                <a:solidFill>
                  <a:srgbClr val="FFFFFF">
                    <a:lumMod val="95000"/>
                  </a:srgbClr>
                </a:solidFill>
                <a:latin typeface="Verdana" panose="020B0604030504040204" pitchFamily="34" charset="0"/>
                <a:ea typeface="Verdana" panose="020B0604030504040204" pitchFamily="34" charset="0"/>
              </a:rPr>
              <a:t>Hee</a:t>
            </a:r>
            <a:r>
              <a:rPr lang="en-US" altLang="ko-KR" sz="1467">
                <a:solidFill>
                  <a:srgbClr val="FFFFFF">
                    <a:lumMod val="95000"/>
                  </a:srgbClr>
                </a:solidFill>
                <a:latin typeface="Verdana" panose="020B0604030504040204" pitchFamily="34" charset="0"/>
                <a:ea typeface="Verdana" panose="020B0604030504040204" pitchFamily="34" charset="0"/>
              </a:rPr>
              <a:t> University</a:t>
            </a:r>
          </a:p>
        </p:txBody>
      </p:sp>
      <p:sp>
        <p:nvSpPr>
          <p:cNvPr id="91" name="Rectangle 90">
            <a:extLst>
              <a:ext uri="{FF2B5EF4-FFF2-40B4-BE49-F238E27FC236}">
                <a16:creationId xmlns:a16="http://schemas.microsoft.com/office/drawing/2014/main" id="{B4D5508F-4826-4146-9651-F80254A77255}"/>
              </a:ext>
            </a:extLst>
          </p:cNvPr>
          <p:cNvSpPr/>
          <p:nvPr/>
        </p:nvSpPr>
        <p:spPr>
          <a:xfrm>
            <a:off x="1797400" y="3895144"/>
            <a:ext cx="1504112" cy="369332"/>
          </a:xfrm>
          <a:prstGeom prst="rect">
            <a:avLst/>
          </a:prstGeom>
        </p:spPr>
        <p:txBody>
          <a:bodyPr wrap="square">
            <a:spAutoFit/>
          </a:bodyPr>
          <a:lstStyle/>
          <a:p>
            <a:pPr defTabSz="914363">
              <a:defRPr/>
            </a:pPr>
            <a:r>
              <a:rPr lang="en-US" b="1">
                <a:solidFill>
                  <a:srgbClr val="FFFFFF">
                    <a:lumMod val="95000"/>
                  </a:srgbClr>
                </a:solidFill>
                <a:latin typeface="Verdana" panose="020B0604030504040204" pitchFamily="34" charset="0"/>
                <a:ea typeface="Verdana" panose="020B0604030504040204" pitchFamily="34" charset="0"/>
              </a:rPr>
              <a:t>KOREA</a:t>
            </a:r>
          </a:p>
        </p:txBody>
      </p:sp>
      <p:pic>
        <p:nvPicPr>
          <p:cNvPr id="92" name="Picture 2" descr="Invited Chairs and Speakers | Program | AOCC 2022｜The 10th Annual Meeting  of Asian Organization for Crohn's &amp; Colitis">
            <a:extLst>
              <a:ext uri="{FF2B5EF4-FFF2-40B4-BE49-F238E27FC236}">
                <a16:creationId xmlns:a16="http://schemas.microsoft.com/office/drawing/2014/main" id="{12227567-E409-42F7-AF50-EFD5D4A84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8" t="4866" r="4587" b="27319"/>
          <a:stretch/>
        </p:blipFill>
        <p:spPr bwMode="auto">
          <a:xfrm>
            <a:off x="694483" y="1501552"/>
            <a:ext cx="1006729" cy="1100391"/>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3" name="Picture 92" descr="A person wearing glasses&#10;&#10;Description automatically generated with medium confidence">
            <a:extLst>
              <a:ext uri="{FF2B5EF4-FFF2-40B4-BE49-F238E27FC236}">
                <a16:creationId xmlns:a16="http://schemas.microsoft.com/office/drawing/2014/main" id="{ABA8032E-99C9-4FF5-8CBE-B818A6A9CB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6973" y="1501071"/>
            <a:ext cx="1042394" cy="1097280"/>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4" name="Picture 93" descr="A person wearing glasses&#10;&#10;Description automatically generated with medium confidence">
            <a:extLst>
              <a:ext uri="{FF2B5EF4-FFF2-40B4-BE49-F238E27FC236}">
                <a16:creationId xmlns:a16="http://schemas.microsoft.com/office/drawing/2014/main" id="{391B4BF5-5E0C-4071-9367-CF56EDBEB5F5}"/>
              </a:ext>
            </a:extLst>
          </p:cNvPr>
          <p:cNvPicPr>
            <a:picLocks noChangeAspect="1"/>
          </p:cNvPicPr>
          <p:nvPr/>
        </p:nvPicPr>
        <p:blipFill rotWithShape="1">
          <a:blip r:embed="rId6"/>
          <a:srcRect l="7729" t="1437" r="11336" b="17628"/>
          <a:stretch/>
        </p:blipFill>
        <p:spPr>
          <a:xfrm>
            <a:off x="687139" y="4753275"/>
            <a:ext cx="1047698" cy="1110724"/>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5" name="Picture 94">
            <a:extLst>
              <a:ext uri="{FF2B5EF4-FFF2-40B4-BE49-F238E27FC236}">
                <a16:creationId xmlns:a16="http://schemas.microsoft.com/office/drawing/2014/main" id="{87924500-675D-4FB1-AE12-1EA4802AFDA5}"/>
              </a:ext>
            </a:extLst>
          </p:cNvPr>
          <p:cNvPicPr>
            <a:picLocks noChangeAspect="1"/>
          </p:cNvPicPr>
          <p:nvPr/>
        </p:nvPicPr>
        <p:blipFill rotWithShape="1">
          <a:blip r:embed="rId7"/>
          <a:srcRect l="14379" t="5638" r="14015" b="17108"/>
          <a:stretch/>
        </p:blipFill>
        <p:spPr>
          <a:xfrm>
            <a:off x="6456719" y="4753251"/>
            <a:ext cx="1053488" cy="1110748"/>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7" name="Picture 2" descr="Chang Kyun Lee — Kyung Hee University">
            <a:extLst>
              <a:ext uri="{FF2B5EF4-FFF2-40B4-BE49-F238E27FC236}">
                <a16:creationId xmlns:a16="http://schemas.microsoft.com/office/drawing/2014/main" id="{86D8D9C6-E1AD-4C67-8927-8B1596320C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922" b="9971"/>
          <a:stretch/>
        </p:blipFill>
        <p:spPr bwMode="auto">
          <a:xfrm>
            <a:off x="693489" y="3137609"/>
            <a:ext cx="1004155" cy="1103693"/>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sp>
        <p:nvSpPr>
          <p:cNvPr id="85" name="Rectangle 84">
            <a:extLst>
              <a:ext uri="{FF2B5EF4-FFF2-40B4-BE49-F238E27FC236}">
                <a16:creationId xmlns:a16="http://schemas.microsoft.com/office/drawing/2014/main" id="{20086C26-FA86-4603-AA73-B6E1ACCF97B2}"/>
              </a:ext>
            </a:extLst>
          </p:cNvPr>
          <p:cNvSpPr/>
          <p:nvPr/>
        </p:nvSpPr>
        <p:spPr>
          <a:xfrm>
            <a:off x="7600874" y="1771854"/>
            <a:ext cx="4076033" cy="543867"/>
          </a:xfrm>
          <a:prstGeom prst="rect">
            <a:avLst/>
          </a:prstGeom>
        </p:spPr>
        <p:txBody>
          <a:bodyPr wrap="square">
            <a:spAutoFit/>
          </a:bodyPr>
          <a:lstStyle/>
          <a:p>
            <a:pPr defTabSz="914363" latinLnBrk="1">
              <a:defRPr/>
            </a:pPr>
            <a:r>
              <a:rPr lang="en-US" altLang="ko-KR" sz="1467">
                <a:solidFill>
                  <a:srgbClr val="FFFFFF">
                    <a:lumMod val="95000"/>
                  </a:srgbClr>
                </a:solidFill>
                <a:latin typeface="Verdana" panose="020B0604030504040204" pitchFamily="34" charset="0"/>
                <a:ea typeface="Verdana" panose="020B0604030504040204" pitchFamily="34" charset="0"/>
              </a:rPr>
              <a:t>First Affiliated Hospital of Sun </a:t>
            </a:r>
            <a:r>
              <a:rPr lang="en-US" altLang="ko-KR" sz="1467" err="1">
                <a:solidFill>
                  <a:srgbClr val="FFFFFF">
                    <a:lumMod val="95000"/>
                  </a:srgbClr>
                </a:solidFill>
                <a:latin typeface="Verdana" panose="020B0604030504040204" pitchFamily="34" charset="0"/>
                <a:ea typeface="Verdana" panose="020B0604030504040204" pitchFamily="34" charset="0"/>
              </a:rPr>
              <a:t>Yat-sen</a:t>
            </a:r>
            <a:r>
              <a:rPr lang="en-US" altLang="ko-KR" sz="1467">
                <a:solidFill>
                  <a:srgbClr val="FFFFFF">
                    <a:lumMod val="95000"/>
                  </a:srgbClr>
                </a:solidFill>
                <a:latin typeface="Verdana" panose="020B0604030504040204" pitchFamily="34" charset="0"/>
                <a:ea typeface="Verdana" panose="020B0604030504040204" pitchFamily="34" charset="0"/>
              </a:rPr>
              <a:t> University</a:t>
            </a:r>
          </a:p>
        </p:txBody>
      </p:sp>
      <p:sp>
        <p:nvSpPr>
          <p:cNvPr id="86" name="Rectangle 85">
            <a:extLst>
              <a:ext uri="{FF2B5EF4-FFF2-40B4-BE49-F238E27FC236}">
                <a16:creationId xmlns:a16="http://schemas.microsoft.com/office/drawing/2014/main" id="{7ACDB722-051F-4C46-A67B-109977FAB793}"/>
              </a:ext>
            </a:extLst>
          </p:cNvPr>
          <p:cNvSpPr/>
          <p:nvPr/>
        </p:nvSpPr>
        <p:spPr>
          <a:xfrm>
            <a:off x="7600874" y="2293738"/>
            <a:ext cx="1504112" cy="369332"/>
          </a:xfrm>
          <a:prstGeom prst="rect">
            <a:avLst/>
          </a:prstGeom>
        </p:spPr>
        <p:txBody>
          <a:bodyPr wrap="square">
            <a:spAutoFit/>
          </a:bodyPr>
          <a:lstStyle/>
          <a:p>
            <a:pPr defTabSz="914363">
              <a:defRPr/>
            </a:pPr>
            <a:r>
              <a:rPr lang="vi-VN" b="1">
                <a:solidFill>
                  <a:srgbClr val="FFFFFF">
                    <a:lumMod val="95000"/>
                  </a:srgbClr>
                </a:solidFill>
                <a:latin typeface="Verdana" panose="020B0604030504040204" pitchFamily="34" charset="0"/>
                <a:ea typeface="Verdana" panose="020B0604030504040204" pitchFamily="34" charset="0"/>
              </a:rPr>
              <a:t>CHINA</a:t>
            </a:r>
            <a:endParaRPr lang="en-US" b="1">
              <a:solidFill>
                <a:srgbClr val="FFFFFF">
                  <a:lumMod val="95000"/>
                </a:srgbClr>
              </a:solidFill>
              <a:latin typeface="Verdana" panose="020B0604030504040204" pitchFamily="34" charset="0"/>
              <a:ea typeface="Verdana" panose="020B0604030504040204" pitchFamily="34" charset="0"/>
            </a:endParaRPr>
          </a:p>
        </p:txBody>
      </p:sp>
      <p:sp>
        <p:nvSpPr>
          <p:cNvPr id="84" name="Rectangle 83">
            <a:extLst>
              <a:ext uri="{FF2B5EF4-FFF2-40B4-BE49-F238E27FC236}">
                <a16:creationId xmlns:a16="http://schemas.microsoft.com/office/drawing/2014/main" id="{4EBAB482-2438-43CB-B787-9C03E3A1D62F}"/>
              </a:ext>
            </a:extLst>
          </p:cNvPr>
          <p:cNvSpPr/>
          <p:nvPr/>
        </p:nvSpPr>
        <p:spPr>
          <a:xfrm>
            <a:off x="7600874" y="1424505"/>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A/Prof. Ren MAO </a:t>
            </a:r>
          </a:p>
        </p:txBody>
      </p:sp>
      <p:sp>
        <p:nvSpPr>
          <p:cNvPr id="62" name="Rectangle 61">
            <a:extLst>
              <a:ext uri="{FF2B5EF4-FFF2-40B4-BE49-F238E27FC236}">
                <a16:creationId xmlns:a16="http://schemas.microsoft.com/office/drawing/2014/main" id="{F0403FD3-E64C-4B33-99AD-26DE94CA4E0F}"/>
              </a:ext>
            </a:extLst>
          </p:cNvPr>
          <p:cNvSpPr/>
          <p:nvPr/>
        </p:nvSpPr>
        <p:spPr>
          <a:xfrm>
            <a:off x="1797400" y="4709978"/>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Prof. Yue LI</a:t>
            </a:r>
          </a:p>
        </p:txBody>
      </p:sp>
      <p:sp>
        <p:nvSpPr>
          <p:cNvPr id="63" name="Rectangle 62">
            <a:extLst>
              <a:ext uri="{FF2B5EF4-FFF2-40B4-BE49-F238E27FC236}">
                <a16:creationId xmlns:a16="http://schemas.microsoft.com/office/drawing/2014/main" id="{DD88592D-8F42-47BF-982B-FA7A283403D6}"/>
              </a:ext>
            </a:extLst>
          </p:cNvPr>
          <p:cNvSpPr/>
          <p:nvPr/>
        </p:nvSpPr>
        <p:spPr>
          <a:xfrm>
            <a:off x="1797400" y="5146508"/>
            <a:ext cx="4076033" cy="318100"/>
          </a:xfrm>
          <a:prstGeom prst="rect">
            <a:avLst/>
          </a:prstGeom>
        </p:spPr>
        <p:txBody>
          <a:bodyPr wrap="square">
            <a:spAutoFit/>
          </a:bodyPr>
          <a:lstStyle/>
          <a:p>
            <a:pPr defTabSz="914363" latinLnBrk="1">
              <a:defRPr/>
            </a:pPr>
            <a:r>
              <a:rPr lang="en-US" altLang="ko-KR" sz="1467">
                <a:solidFill>
                  <a:srgbClr val="FFFFFF">
                    <a:lumMod val="95000"/>
                  </a:srgbClr>
                </a:solidFill>
                <a:latin typeface="Verdana" panose="020B0604030504040204" pitchFamily="34" charset="0"/>
                <a:ea typeface="Verdana" panose="020B0604030504040204" pitchFamily="34" charset="0"/>
              </a:rPr>
              <a:t>Peking Union Medical College Hospital </a:t>
            </a:r>
          </a:p>
        </p:txBody>
      </p:sp>
      <p:sp>
        <p:nvSpPr>
          <p:cNvPr id="64" name="Rectangle 63">
            <a:extLst>
              <a:ext uri="{FF2B5EF4-FFF2-40B4-BE49-F238E27FC236}">
                <a16:creationId xmlns:a16="http://schemas.microsoft.com/office/drawing/2014/main" id="{133AEFE0-B975-4640-971A-17FBDA113ED9}"/>
              </a:ext>
            </a:extLst>
          </p:cNvPr>
          <p:cNvSpPr/>
          <p:nvPr/>
        </p:nvSpPr>
        <p:spPr>
          <a:xfrm>
            <a:off x="1797400" y="5531807"/>
            <a:ext cx="1504112" cy="369332"/>
          </a:xfrm>
          <a:prstGeom prst="rect">
            <a:avLst/>
          </a:prstGeom>
        </p:spPr>
        <p:txBody>
          <a:bodyPr wrap="square">
            <a:spAutoFit/>
          </a:bodyPr>
          <a:lstStyle/>
          <a:p>
            <a:pPr defTabSz="914363">
              <a:defRPr/>
            </a:pPr>
            <a:r>
              <a:rPr lang="vi-VN" b="1">
                <a:solidFill>
                  <a:srgbClr val="FFFFFF">
                    <a:lumMod val="95000"/>
                  </a:srgbClr>
                </a:solidFill>
                <a:latin typeface="Verdana" panose="020B0604030504040204" pitchFamily="34" charset="0"/>
                <a:ea typeface="Verdana" panose="020B0604030504040204" pitchFamily="34" charset="0"/>
              </a:rPr>
              <a:t>CHINA</a:t>
            </a:r>
            <a:endParaRPr lang="en-US" b="1">
              <a:solidFill>
                <a:srgbClr val="FFFFFF">
                  <a:lumMod val="95000"/>
                </a:srgbClr>
              </a:solidFill>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61399A5F-0955-4B4F-9A1E-A70CFA856932}"/>
              </a:ext>
            </a:extLst>
          </p:cNvPr>
          <p:cNvSpPr/>
          <p:nvPr/>
        </p:nvSpPr>
        <p:spPr>
          <a:xfrm>
            <a:off x="7600874" y="5553532"/>
            <a:ext cx="1504112"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JAPAN</a:t>
            </a:r>
          </a:p>
        </p:txBody>
      </p:sp>
      <p:sp>
        <p:nvSpPr>
          <p:cNvPr id="68" name="Rectangle 67">
            <a:extLst>
              <a:ext uri="{FF2B5EF4-FFF2-40B4-BE49-F238E27FC236}">
                <a16:creationId xmlns:a16="http://schemas.microsoft.com/office/drawing/2014/main" id="{52CA6A83-75B0-4DDA-BBD7-233376F58477}"/>
              </a:ext>
            </a:extLst>
          </p:cNvPr>
          <p:cNvSpPr/>
          <p:nvPr/>
        </p:nvSpPr>
        <p:spPr>
          <a:xfrm>
            <a:off x="7600874" y="5044460"/>
            <a:ext cx="4076033" cy="543867"/>
          </a:xfrm>
          <a:prstGeom prst="rect">
            <a:avLst/>
          </a:prstGeom>
        </p:spPr>
        <p:txBody>
          <a:bodyPr wrap="square">
            <a:spAutoFit/>
          </a:bodyPr>
          <a:lstStyle/>
          <a:p>
            <a:pPr defTabSz="914363" latinLnBrk="1">
              <a:defRPr/>
            </a:pPr>
            <a:r>
              <a:rPr lang="it-IT" altLang="ko-KR" sz="1467" dirty="0">
                <a:solidFill>
                  <a:srgbClr val="FFFFFF">
                    <a:lumMod val="95000"/>
                  </a:srgbClr>
                </a:solidFill>
                <a:latin typeface="Verdana" panose="020B0604030504040204" pitchFamily="34" charset="0"/>
                <a:ea typeface="Verdana" panose="020B0604030504040204" pitchFamily="34" charset="0"/>
              </a:rPr>
              <a:t>Kitasato University Kitasato Institute Hospital</a:t>
            </a:r>
          </a:p>
        </p:txBody>
      </p:sp>
      <p:sp>
        <p:nvSpPr>
          <p:cNvPr id="67" name="Rectangle 66">
            <a:extLst>
              <a:ext uri="{FF2B5EF4-FFF2-40B4-BE49-F238E27FC236}">
                <a16:creationId xmlns:a16="http://schemas.microsoft.com/office/drawing/2014/main" id="{6E74C64D-2808-44A5-9CEA-4BB7D8513871}"/>
              </a:ext>
            </a:extLst>
          </p:cNvPr>
          <p:cNvSpPr/>
          <p:nvPr/>
        </p:nvSpPr>
        <p:spPr>
          <a:xfrm>
            <a:off x="7600874" y="4709924"/>
            <a:ext cx="3560764"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Dr. </a:t>
            </a:r>
            <a:r>
              <a:rPr lang="en-US" b="1" dirty="0" err="1">
                <a:solidFill>
                  <a:srgbClr val="FFFFFF">
                    <a:lumMod val="95000"/>
                  </a:srgbClr>
                </a:solidFill>
                <a:latin typeface="Verdana" panose="020B0604030504040204" pitchFamily="34" charset="0"/>
                <a:ea typeface="Verdana" panose="020B0604030504040204" pitchFamily="34" charset="0"/>
              </a:rPr>
              <a:t>Shintaro</a:t>
            </a:r>
            <a:r>
              <a:rPr lang="vi-VN" b="1" dirty="0">
                <a:solidFill>
                  <a:srgbClr val="FFFFFF">
                    <a:lumMod val="95000"/>
                  </a:srgbClr>
                </a:solidFill>
                <a:latin typeface="Verdana" panose="020B0604030504040204" pitchFamily="34" charset="0"/>
                <a:ea typeface="Verdana" panose="020B0604030504040204" pitchFamily="34" charset="0"/>
              </a:rPr>
              <a:t> </a:t>
            </a:r>
            <a:r>
              <a:rPr lang="en-US" b="1" dirty="0">
                <a:solidFill>
                  <a:srgbClr val="FFFFFF">
                    <a:lumMod val="95000"/>
                  </a:srgbClr>
                </a:solidFill>
                <a:latin typeface="Verdana" panose="020B0604030504040204" pitchFamily="34" charset="0"/>
                <a:ea typeface="Verdana" panose="020B0604030504040204" pitchFamily="34" charset="0"/>
              </a:rPr>
              <a:t>SAGAMI</a:t>
            </a:r>
          </a:p>
        </p:txBody>
      </p:sp>
      <p:pic>
        <p:nvPicPr>
          <p:cNvPr id="3" name="Picture 4" descr="Early life gut dysbiosis and inflammatory bowel diseases">
            <a:extLst>
              <a:ext uri="{FF2B5EF4-FFF2-40B4-BE49-F238E27FC236}">
                <a16:creationId xmlns:a16="http://schemas.microsoft.com/office/drawing/2014/main" id="{F117D59A-AD7A-7222-17FC-4B46A37D72C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56719" y="3140815"/>
            <a:ext cx="1042393" cy="1097280"/>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sp>
        <p:nvSpPr>
          <p:cNvPr id="6" name="Rectangle 5">
            <a:extLst>
              <a:ext uri="{FF2B5EF4-FFF2-40B4-BE49-F238E27FC236}">
                <a16:creationId xmlns:a16="http://schemas.microsoft.com/office/drawing/2014/main" id="{BB46E3A1-B88F-83CF-9E45-35ABFD2DFD7D}"/>
              </a:ext>
            </a:extLst>
          </p:cNvPr>
          <p:cNvSpPr/>
          <p:nvPr/>
        </p:nvSpPr>
        <p:spPr>
          <a:xfrm>
            <a:off x="7600874" y="3153317"/>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A/Prof. Jun MIYOSHI</a:t>
            </a:r>
          </a:p>
        </p:txBody>
      </p:sp>
      <p:sp>
        <p:nvSpPr>
          <p:cNvPr id="7" name="Rectangle 6">
            <a:extLst>
              <a:ext uri="{FF2B5EF4-FFF2-40B4-BE49-F238E27FC236}">
                <a16:creationId xmlns:a16="http://schemas.microsoft.com/office/drawing/2014/main" id="{3CED9A18-33CD-87DF-C2B1-1DCDFF8F161D}"/>
              </a:ext>
            </a:extLst>
          </p:cNvPr>
          <p:cNvSpPr/>
          <p:nvPr/>
        </p:nvSpPr>
        <p:spPr>
          <a:xfrm>
            <a:off x="7600874" y="3540863"/>
            <a:ext cx="4076033" cy="318100"/>
          </a:xfrm>
          <a:prstGeom prst="rect">
            <a:avLst/>
          </a:prstGeom>
        </p:spPr>
        <p:txBody>
          <a:bodyPr wrap="square">
            <a:spAutoFit/>
          </a:bodyPr>
          <a:lstStyle/>
          <a:p>
            <a:pPr defTabSz="914363" latinLnBrk="1">
              <a:defRPr/>
            </a:pPr>
            <a:r>
              <a:rPr lang="en-US" altLang="ko-KR" sz="1467" err="1">
                <a:solidFill>
                  <a:srgbClr val="FFFFFF">
                    <a:lumMod val="95000"/>
                  </a:srgbClr>
                </a:solidFill>
                <a:latin typeface="Verdana" panose="020B0604030504040204" pitchFamily="34" charset="0"/>
                <a:ea typeface="Verdana" panose="020B0604030504040204" pitchFamily="34" charset="0"/>
              </a:rPr>
              <a:t>Kyorin</a:t>
            </a:r>
            <a:r>
              <a:rPr lang="en-US" altLang="ko-KR" sz="1467">
                <a:solidFill>
                  <a:srgbClr val="FFFFFF">
                    <a:lumMod val="95000"/>
                  </a:srgbClr>
                </a:solidFill>
                <a:latin typeface="Verdana" panose="020B0604030504040204" pitchFamily="34" charset="0"/>
                <a:ea typeface="Verdana" panose="020B0604030504040204" pitchFamily="34" charset="0"/>
              </a:rPr>
              <a:t> University</a:t>
            </a:r>
          </a:p>
        </p:txBody>
      </p:sp>
      <p:sp>
        <p:nvSpPr>
          <p:cNvPr id="8" name="Rectangle 7">
            <a:extLst>
              <a:ext uri="{FF2B5EF4-FFF2-40B4-BE49-F238E27FC236}">
                <a16:creationId xmlns:a16="http://schemas.microsoft.com/office/drawing/2014/main" id="{2B9333AE-ABBB-6C18-A4E4-246F0C77A178}"/>
              </a:ext>
            </a:extLst>
          </p:cNvPr>
          <p:cNvSpPr/>
          <p:nvPr/>
        </p:nvSpPr>
        <p:spPr>
          <a:xfrm>
            <a:off x="7600874" y="3877176"/>
            <a:ext cx="1504112" cy="369332"/>
          </a:xfrm>
          <a:prstGeom prst="rect">
            <a:avLst/>
          </a:prstGeom>
        </p:spPr>
        <p:txBody>
          <a:bodyPr wrap="square">
            <a:spAutoFit/>
          </a:bodyPr>
          <a:lstStyle/>
          <a:p>
            <a:pPr defTabSz="914363">
              <a:defRPr/>
            </a:pPr>
            <a:r>
              <a:rPr lang="en-US" b="1">
                <a:solidFill>
                  <a:srgbClr val="FFFFFF">
                    <a:lumMod val="95000"/>
                  </a:srgbClr>
                </a:solidFill>
                <a:latin typeface="Verdana" panose="020B0604030504040204" pitchFamily="34" charset="0"/>
                <a:ea typeface="Verdana" panose="020B0604030504040204" pitchFamily="34" charset="0"/>
              </a:rPr>
              <a:t>JAPAN</a:t>
            </a:r>
          </a:p>
        </p:txBody>
      </p:sp>
    </p:spTree>
    <p:extLst>
      <p:ext uri="{BB962C8B-B14F-4D97-AF65-F5344CB8AC3E}">
        <p14:creationId xmlns:p14="http://schemas.microsoft.com/office/powerpoint/2010/main" val="30890631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a:t>Learning Objectives</a:t>
            </a:r>
            <a:endParaRPr lang="en-US"/>
          </a:p>
        </p:txBody>
      </p:sp>
      <p:graphicFrame>
        <p:nvGraphicFramePr>
          <p:cNvPr id="9" name="Content Placeholder 15"/>
          <p:cNvGraphicFramePr>
            <a:graphicFrameLocks/>
          </p:cNvGraphicFramePr>
          <p:nvPr/>
        </p:nvGraphicFramePr>
        <p:xfrm>
          <a:off x="1665768" y="1604050"/>
          <a:ext cx="10083209" cy="3924879"/>
        </p:xfrm>
        <a:graphic>
          <a:graphicData uri="http://schemas.openxmlformats.org/drawingml/2006/table">
            <a:tbl>
              <a:tblPr firstRow="1" bandRow="1">
                <a:tableStyleId>{21E4AEA4-8DFA-4A89-87EB-49C32662AFE0}</a:tableStyleId>
              </a:tblPr>
              <a:tblGrid>
                <a:gridCol w="10083209">
                  <a:extLst>
                    <a:ext uri="{9D8B030D-6E8A-4147-A177-3AD203B41FA5}">
                      <a16:colId xmlns:a16="http://schemas.microsoft.com/office/drawing/2014/main" val="20000"/>
                    </a:ext>
                  </a:extLst>
                </a:gridCol>
              </a:tblGrid>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Learn the role of IUS for diagnosis and clinical management of CD</a:t>
                      </a:r>
                    </a:p>
                  </a:txBody>
                  <a:tcPr marL="113603" marR="52789" marT="34962" marB="34962" anchor="ctr" horzOverflow="overflow">
                    <a:lnL w="12700" cmpd="sng">
                      <a:noFill/>
                    </a:lnL>
                    <a:lnR w="12700" cmpd="sng">
                      <a:noFill/>
                    </a:lnR>
                    <a:lnT w="12700" cap="flat" cmpd="sng" algn="ctr">
                      <a:noFill/>
                      <a:prstDash val="solid"/>
                      <a:round/>
                      <a:headEnd type="none" w="med" len="med"/>
                      <a:tailEnd type="none" w="med" len="med"/>
                    </a:lnT>
                    <a:lnB w="12700" cap="flat" cmpd="sng" algn="ctr">
                      <a:solidFill>
                        <a:srgbClr val="B7B7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Explore the correlation of IUS findings in CD with endoscopic disease activity</a:t>
                      </a:r>
                    </a:p>
                  </a:txBody>
                  <a:tcPr marL="113603" marR="52789" marT="34962" marB="34962" anchor="ctr" horzOverflow="overflow">
                    <a:lnL w="12700" cmpd="sng">
                      <a:noFill/>
                    </a:lnL>
                    <a:lnR w="12700" cmpd="sng">
                      <a:noFill/>
                    </a:lnR>
                    <a:lnT w="12700" cap="flat" cmpd="sng" algn="ctr">
                      <a:solidFill>
                        <a:srgbClr val="B7B7B7"/>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Understand the IUS scoring system for CD</a:t>
                      </a:r>
                    </a:p>
                  </a:txBody>
                  <a:tcPr marL="113603"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2" name="Group 1"/>
          <p:cNvGrpSpPr/>
          <p:nvPr/>
        </p:nvGrpSpPr>
        <p:grpSpPr>
          <a:xfrm>
            <a:off x="198461" y="1907224"/>
            <a:ext cx="1590000" cy="597805"/>
            <a:chOff x="440437" y="2493976"/>
            <a:chExt cx="934720" cy="369332"/>
          </a:xfrm>
        </p:grpSpPr>
        <p:sp>
          <p:nvSpPr>
            <p:cNvPr id="12" name="Oval 11">
              <a:extLst>
                <a:ext uri="{FF2B5EF4-FFF2-40B4-BE49-F238E27FC236}">
                  <a16:creationId xmlns:a16="http://schemas.microsoft.com/office/drawing/2014/main" id="{4830AF25-5BC3-4149-AC00-D051B359FF13}"/>
                </a:ext>
              </a:extLst>
            </p:cNvPr>
            <p:cNvSpPr/>
            <p:nvPr/>
          </p:nvSpPr>
          <p:spPr bwMode="auto">
            <a:xfrm>
              <a:off x="719838" y="2493976"/>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00A0DF"/>
                </a:solidFill>
                <a:latin typeface="Verdana" charset="0"/>
                <a:ea typeface="Verdana" charset="0"/>
                <a:cs typeface="Verdana" charset="0"/>
                <a:sym typeface="Arial" pitchFamily="-110" charset="0"/>
              </a:endParaRPr>
            </a:p>
          </p:txBody>
        </p:sp>
        <p:sp>
          <p:nvSpPr>
            <p:cNvPr id="28" name="TextBox 27">
              <a:extLst>
                <a:ext uri="{FF2B5EF4-FFF2-40B4-BE49-F238E27FC236}">
                  <a16:creationId xmlns:a16="http://schemas.microsoft.com/office/drawing/2014/main" id="{D393286C-E078-4B47-A061-19DCE4A84124}"/>
                </a:ext>
              </a:extLst>
            </p:cNvPr>
            <p:cNvSpPr txBox="1"/>
            <p:nvPr/>
          </p:nvSpPr>
          <p:spPr>
            <a:xfrm>
              <a:off x="440437" y="2495332"/>
              <a:ext cx="934720" cy="342267"/>
            </a:xfrm>
            <a:prstGeom prst="rect">
              <a:avLst/>
            </a:prstGeom>
            <a:noFill/>
          </p:spPr>
          <p:txBody>
            <a:bodyPr wrap="square" rtlCol="0">
              <a:spAutoFit/>
            </a:bodyPr>
            <a:lstStyle/>
            <a:p>
              <a:pPr algn="ctr" defTabSz="608486" fontAlgn="base">
                <a:spcBef>
                  <a:spcPct val="50000"/>
                </a:spcBef>
                <a:spcAft>
                  <a:spcPct val="0"/>
                </a:spcAft>
                <a:defRPr/>
              </a:pPr>
              <a:r>
                <a:rPr lang="en-US" sz="3000" b="1">
                  <a:solidFill>
                    <a:srgbClr val="FFFFFF"/>
                  </a:solidFill>
                  <a:latin typeface="Verdana" charset="0"/>
                  <a:ea typeface="Verdana" charset="0"/>
                  <a:cs typeface="Verdana" charset="0"/>
                </a:rPr>
                <a:t>1</a:t>
              </a:r>
            </a:p>
          </p:txBody>
        </p:sp>
      </p:grpSp>
      <p:grpSp>
        <p:nvGrpSpPr>
          <p:cNvPr id="4" name="Group 3"/>
          <p:cNvGrpSpPr/>
          <p:nvPr/>
        </p:nvGrpSpPr>
        <p:grpSpPr>
          <a:xfrm>
            <a:off x="192859" y="3263058"/>
            <a:ext cx="1590000" cy="600000"/>
            <a:chOff x="430389" y="3446599"/>
            <a:chExt cx="934720" cy="369332"/>
          </a:xfrm>
        </p:grpSpPr>
        <p:sp>
          <p:nvSpPr>
            <p:cNvPr id="18" name="Oval 17">
              <a:extLst>
                <a:ext uri="{FF2B5EF4-FFF2-40B4-BE49-F238E27FC236}">
                  <a16:creationId xmlns:a16="http://schemas.microsoft.com/office/drawing/2014/main" id="{4830AF25-5BC3-4149-AC00-D051B359FF13}"/>
                </a:ext>
              </a:extLst>
            </p:cNvPr>
            <p:cNvSpPr/>
            <p:nvPr/>
          </p:nvSpPr>
          <p:spPr bwMode="auto">
            <a:xfrm>
              <a:off x="709790" y="3446599"/>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00A0DF"/>
                </a:solidFill>
                <a:latin typeface="Verdana" charset="0"/>
                <a:ea typeface="Verdana" charset="0"/>
                <a:cs typeface="Verdana" charset="0"/>
                <a:sym typeface="Arial" pitchFamily="-110" charset="0"/>
              </a:endParaRPr>
            </a:p>
          </p:txBody>
        </p:sp>
        <p:sp>
          <p:nvSpPr>
            <p:cNvPr id="31" name="TextBox 30">
              <a:extLst>
                <a:ext uri="{FF2B5EF4-FFF2-40B4-BE49-F238E27FC236}">
                  <a16:creationId xmlns:a16="http://schemas.microsoft.com/office/drawing/2014/main" id="{D393286C-E078-4B47-A061-19DCE4A84124}"/>
                </a:ext>
              </a:extLst>
            </p:cNvPr>
            <p:cNvSpPr txBox="1"/>
            <p:nvPr/>
          </p:nvSpPr>
          <p:spPr>
            <a:xfrm>
              <a:off x="430389" y="3447955"/>
              <a:ext cx="934720" cy="341015"/>
            </a:xfrm>
            <a:prstGeom prst="rect">
              <a:avLst/>
            </a:prstGeom>
            <a:noFill/>
          </p:spPr>
          <p:txBody>
            <a:bodyPr wrap="square" rtlCol="0">
              <a:spAutoFit/>
            </a:bodyPr>
            <a:lstStyle/>
            <a:p>
              <a:pPr algn="ctr" defTabSz="608486" fontAlgn="base">
                <a:spcBef>
                  <a:spcPct val="50000"/>
                </a:spcBef>
                <a:spcAft>
                  <a:spcPct val="0"/>
                </a:spcAft>
                <a:defRPr/>
              </a:pPr>
              <a:r>
                <a:rPr lang="en-US" sz="3000" b="1">
                  <a:solidFill>
                    <a:srgbClr val="FFFFFF"/>
                  </a:solidFill>
                  <a:latin typeface="Verdana" charset="0"/>
                  <a:ea typeface="Verdana" charset="0"/>
                  <a:cs typeface="Verdana" charset="0"/>
                </a:rPr>
                <a:t>2</a:t>
              </a:r>
            </a:p>
          </p:txBody>
        </p:sp>
      </p:grpSp>
      <p:grpSp>
        <p:nvGrpSpPr>
          <p:cNvPr id="7" name="Group 6"/>
          <p:cNvGrpSpPr/>
          <p:nvPr/>
        </p:nvGrpSpPr>
        <p:grpSpPr>
          <a:xfrm>
            <a:off x="192859" y="4573293"/>
            <a:ext cx="1590000" cy="597805"/>
            <a:chOff x="430389" y="4293375"/>
            <a:chExt cx="934720" cy="369332"/>
          </a:xfrm>
        </p:grpSpPr>
        <p:sp>
          <p:nvSpPr>
            <p:cNvPr id="21" name="Oval 20">
              <a:extLst>
                <a:ext uri="{FF2B5EF4-FFF2-40B4-BE49-F238E27FC236}">
                  <a16:creationId xmlns:a16="http://schemas.microsoft.com/office/drawing/2014/main" id="{4830AF25-5BC3-4149-AC00-D051B359FF13}"/>
                </a:ext>
              </a:extLst>
            </p:cNvPr>
            <p:cNvSpPr/>
            <p:nvPr/>
          </p:nvSpPr>
          <p:spPr bwMode="auto">
            <a:xfrm>
              <a:off x="709790" y="4293375"/>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00A0DF"/>
                </a:solidFill>
                <a:latin typeface="Verdana" charset="0"/>
                <a:ea typeface="Verdana" charset="0"/>
                <a:cs typeface="Verdana" charset="0"/>
                <a:sym typeface="Arial" pitchFamily="-110" charset="0"/>
              </a:endParaRPr>
            </a:p>
          </p:txBody>
        </p:sp>
        <p:sp>
          <p:nvSpPr>
            <p:cNvPr id="32" name="TextBox 31">
              <a:extLst>
                <a:ext uri="{FF2B5EF4-FFF2-40B4-BE49-F238E27FC236}">
                  <a16:creationId xmlns:a16="http://schemas.microsoft.com/office/drawing/2014/main" id="{D393286C-E078-4B47-A061-19DCE4A84124}"/>
                </a:ext>
              </a:extLst>
            </p:cNvPr>
            <p:cNvSpPr txBox="1"/>
            <p:nvPr/>
          </p:nvSpPr>
          <p:spPr>
            <a:xfrm>
              <a:off x="430389" y="4294731"/>
              <a:ext cx="934720" cy="342267"/>
            </a:xfrm>
            <a:prstGeom prst="rect">
              <a:avLst/>
            </a:prstGeom>
            <a:noFill/>
          </p:spPr>
          <p:txBody>
            <a:bodyPr wrap="square" rtlCol="0">
              <a:spAutoFit/>
            </a:bodyPr>
            <a:lstStyle/>
            <a:p>
              <a:pPr algn="ctr" defTabSz="608486" fontAlgn="base">
                <a:spcBef>
                  <a:spcPct val="50000"/>
                </a:spcBef>
                <a:spcAft>
                  <a:spcPct val="0"/>
                </a:spcAft>
                <a:defRPr/>
              </a:pPr>
              <a:r>
                <a:rPr lang="en-US" sz="3000" b="1">
                  <a:solidFill>
                    <a:srgbClr val="FFFFFF"/>
                  </a:solidFill>
                  <a:latin typeface="Verdana" charset="0"/>
                  <a:ea typeface="Verdana" charset="0"/>
                  <a:cs typeface="Verdana" charset="0"/>
                </a:rPr>
                <a:t>3</a:t>
              </a:r>
            </a:p>
          </p:txBody>
        </p:sp>
      </p:grpSp>
      <p:sp>
        <p:nvSpPr>
          <p:cNvPr id="3" name="Slide Number Placeholder 2">
            <a:extLst>
              <a:ext uri="{FF2B5EF4-FFF2-40B4-BE49-F238E27FC236}">
                <a16:creationId xmlns:a16="http://schemas.microsoft.com/office/drawing/2014/main" id="{6B8F6D81-7F18-EA49-8475-05EF655699AA}"/>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4</a:t>
            </a:fld>
            <a:endParaRPr lang="en-US">
              <a:solidFill>
                <a:srgbClr val="646464"/>
              </a:solidFill>
            </a:endParaRPr>
          </a:p>
        </p:txBody>
      </p:sp>
      <p:sp>
        <p:nvSpPr>
          <p:cNvPr id="15" name="Text Placeholder 4">
            <a:extLst>
              <a:ext uri="{FF2B5EF4-FFF2-40B4-BE49-F238E27FC236}">
                <a16:creationId xmlns:a16="http://schemas.microsoft.com/office/drawing/2014/main" id="{D72617C8-6C20-4226-A582-2FF616AD5D62}"/>
              </a:ext>
            </a:extLst>
          </p:cNvPr>
          <p:cNvSpPr txBox="1">
            <a:spLocks/>
          </p:cNvSpPr>
          <p:nvPr/>
        </p:nvSpPr>
        <p:spPr bwMode="auto">
          <a:xfrm>
            <a:off x="601928" y="6279363"/>
            <a:ext cx="8382000" cy="275167"/>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1" fontAlgn="base" hangingPunct="1">
              <a:lnSpc>
                <a:spcPct val="100000"/>
              </a:lnSpc>
              <a:spcBef>
                <a:spcPts val="200"/>
              </a:spcBef>
              <a:spcAft>
                <a:spcPct val="0"/>
              </a:spcAft>
              <a:buClr>
                <a:schemeClr val="tx1"/>
              </a:buClr>
              <a:buSzPct val="100000"/>
              <a:buFont typeface="Arial" pitchFamily="-65" charset="0"/>
              <a:buNone/>
              <a:tabLst/>
              <a:defRPr sz="900">
                <a:solidFill>
                  <a:schemeClr val="tx1"/>
                </a:solidFill>
                <a:latin typeface="Verdana" charset="0"/>
                <a:ea typeface="Verdana" charset="0"/>
                <a:cs typeface="Verdana" charset="0"/>
                <a:sym typeface="Arial" pitchFamily="-65" charset="0"/>
              </a:defRPr>
            </a:lvl1pPr>
            <a:lvl2pPr marL="641350" indent="-280988" algn="l" rtl="0" eaLnBrk="1" fontAlgn="base" hangingPunct="1">
              <a:lnSpc>
                <a:spcPct val="100000"/>
              </a:lnSpc>
              <a:spcBef>
                <a:spcPts val="0"/>
              </a:spcBef>
              <a:spcAft>
                <a:spcPct val="0"/>
              </a:spcAft>
              <a:buClr>
                <a:schemeClr val="tx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indent="-241402" algn="l" rtl="0" eaLnBrk="1" fontAlgn="base" hangingPunct="1">
              <a:lnSpc>
                <a:spcPct val="100000"/>
              </a:lnSpc>
              <a:spcBef>
                <a:spcPts val="0"/>
              </a:spcBef>
              <a:spcAft>
                <a:spcPct val="0"/>
              </a:spcAft>
              <a:buClr>
                <a:schemeClr val="tx1"/>
              </a:buClr>
              <a:buSzPct val="100000"/>
              <a:buFont typeface="Arial" pitchFamily="-65" charset="0"/>
              <a:buChar char="•"/>
              <a:defRPr sz="2160">
                <a:solidFill>
                  <a:schemeClr val="tx1"/>
                </a:solidFill>
                <a:latin typeface="Verdana" charset="0"/>
                <a:ea typeface="Verdana" charset="0"/>
                <a:cs typeface="Verdana" charset="0"/>
                <a:sym typeface="Arial" pitchFamily="-65" charset="0"/>
              </a:defRPr>
            </a:lvl3pPr>
            <a:lvl4pPr marL="1316736"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4pPr>
            <a:lvl5pPr marL="1785557" indent="-229362" algn="l" rtl="0" eaLnBrk="1" fontAlgn="base" hangingPunct="1">
              <a:lnSpc>
                <a:spcPct val="100000"/>
              </a:lnSpc>
              <a:spcBef>
                <a:spcPts val="0"/>
              </a:spcBef>
              <a:spcAft>
                <a:spcPct val="0"/>
              </a:spcAft>
              <a:buClr>
                <a:schemeClr val="tx1"/>
              </a:buClr>
              <a:buSzPct val="100000"/>
              <a:buFont typeface="Arial" pitchFamily="-65" charset="0"/>
              <a:buChar char="»"/>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761970">
              <a:spcBef>
                <a:spcPts val="167"/>
              </a:spcBef>
              <a:buClr>
                <a:srgbClr val="212121"/>
              </a:buClr>
              <a:defRPr/>
            </a:pPr>
            <a:r>
              <a:rPr lang="en-US" sz="750" kern="0">
                <a:solidFill>
                  <a:srgbClr val="212121"/>
                </a:solidFill>
              </a:rPr>
              <a:t>CD: Crohn’s disease; IBD: inflammatory bowel disease; IUS: Intestinal ultrasound; WG: working group</a:t>
            </a:r>
          </a:p>
        </p:txBody>
      </p:sp>
    </p:spTree>
    <p:extLst>
      <p:ext uri="{BB962C8B-B14F-4D97-AF65-F5344CB8AC3E}">
        <p14:creationId xmlns:p14="http://schemas.microsoft.com/office/powerpoint/2010/main" val="184074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3DEA-3631-4611-91DE-A7B0AB85738D}"/>
              </a:ext>
            </a:extLst>
          </p:cNvPr>
          <p:cNvSpPr>
            <a:spLocks noGrp="1"/>
          </p:cNvSpPr>
          <p:nvPr>
            <p:ph type="title"/>
          </p:nvPr>
        </p:nvSpPr>
        <p:spPr>
          <a:xfrm>
            <a:off x="605367" y="378458"/>
            <a:ext cx="10145760" cy="923330"/>
          </a:xfrm>
        </p:spPr>
        <p:txBody>
          <a:bodyPr/>
          <a:lstStyle/>
          <a:p>
            <a:r>
              <a:rPr lang="en-US"/>
              <a:t>Role of IUS in management of Crohn’s disease</a:t>
            </a:r>
          </a:p>
        </p:txBody>
      </p:sp>
      <p:sp>
        <p:nvSpPr>
          <p:cNvPr id="4" name="Slide Number Placeholder 3">
            <a:extLst>
              <a:ext uri="{FF2B5EF4-FFF2-40B4-BE49-F238E27FC236}">
                <a16:creationId xmlns:a16="http://schemas.microsoft.com/office/drawing/2014/main" id="{211A0662-C54E-49D9-A715-B52A30F9FAD8}"/>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5</a:t>
            </a:fld>
            <a:endParaRPr lang="en-US">
              <a:solidFill>
                <a:srgbClr val="646464"/>
              </a:solidFill>
            </a:endParaRPr>
          </a:p>
        </p:txBody>
      </p:sp>
      <p:sp>
        <p:nvSpPr>
          <p:cNvPr id="5" name="Text Placeholder 4">
            <a:extLst>
              <a:ext uri="{FF2B5EF4-FFF2-40B4-BE49-F238E27FC236}">
                <a16:creationId xmlns:a16="http://schemas.microsoft.com/office/drawing/2014/main" id="{3D97829E-01E2-4CFA-8DE5-4CBF5EE76395}"/>
              </a:ext>
            </a:extLst>
          </p:cNvPr>
          <p:cNvSpPr>
            <a:spLocks noGrp="1"/>
          </p:cNvSpPr>
          <p:nvPr>
            <p:ph type="body" sz="quarter" idx="17"/>
          </p:nvPr>
        </p:nvSpPr>
        <p:spPr/>
        <p:txBody>
          <a:bodyPr/>
          <a:lstStyle/>
          <a:p>
            <a:r>
              <a:rPr lang="en-US"/>
              <a:t>IUS: intestinal ultrasound; CD: Crohn’s disease.</a:t>
            </a:r>
          </a:p>
          <a:p>
            <a:r>
              <a:rPr lang="en-US"/>
              <a:t>1. Frias-Gomes, C. (2021). </a:t>
            </a:r>
            <a:r>
              <a:rPr lang="en-US" i="1"/>
              <a:t>GE Portuguese journal of gastroenterology</a:t>
            </a:r>
            <a:r>
              <a:rPr lang="en-US"/>
              <a:t>, 29(4), 223–239. 2. </a:t>
            </a:r>
            <a:r>
              <a:rPr lang="en-US" err="1"/>
              <a:t>Stenczel</a:t>
            </a:r>
            <a:r>
              <a:rPr lang="en-US"/>
              <a:t>, N. D. (2021). </a:t>
            </a:r>
            <a:r>
              <a:rPr lang="en-US" i="1"/>
              <a:t>Journal of medicine and life</a:t>
            </a:r>
            <a:r>
              <a:rPr lang="en-US"/>
              <a:t>, 14(3), 310–315.</a:t>
            </a:r>
          </a:p>
        </p:txBody>
      </p:sp>
      <p:grpSp>
        <p:nvGrpSpPr>
          <p:cNvPr id="7" name="Google Shape;2555;p111">
            <a:extLst>
              <a:ext uri="{FF2B5EF4-FFF2-40B4-BE49-F238E27FC236}">
                <a16:creationId xmlns:a16="http://schemas.microsoft.com/office/drawing/2014/main" id="{6B58EEBC-E354-46AE-9185-ECAC82AC3341}"/>
              </a:ext>
            </a:extLst>
          </p:cNvPr>
          <p:cNvGrpSpPr/>
          <p:nvPr/>
        </p:nvGrpSpPr>
        <p:grpSpPr>
          <a:xfrm>
            <a:off x="659372" y="1444112"/>
            <a:ext cx="2658232" cy="2750026"/>
            <a:chOff x="2905413" y="1285292"/>
            <a:chExt cx="784417" cy="1675617"/>
          </a:xfrm>
        </p:grpSpPr>
        <p:sp>
          <p:nvSpPr>
            <p:cNvPr id="9" name="Google Shape;2556;p111">
              <a:extLst>
                <a:ext uri="{FF2B5EF4-FFF2-40B4-BE49-F238E27FC236}">
                  <a16:creationId xmlns:a16="http://schemas.microsoft.com/office/drawing/2014/main" id="{7F4101D1-2CCE-4048-A66D-61DB762A5710}"/>
                </a:ext>
              </a:extLst>
            </p:cNvPr>
            <p:cNvSpPr/>
            <p:nvPr/>
          </p:nvSpPr>
          <p:spPr>
            <a:xfrm>
              <a:off x="2905413" y="1392073"/>
              <a:ext cx="784417" cy="1568836"/>
            </a:xfrm>
            <a:prstGeom prst="rect">
              <a:avLst/>
            </a:prstGeom>
            <a:solidFill>
              <a:schemeClr val="accent1">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0" name="Google Shape;2557;p111">
              <a:extLst>
                <a:ext uri="{FF2B5EF4-FFF2-40B4-BE49-F238E27FC236}">
                  <a16:creationId xmlns:a16="http://schemas.microsoft.com/office/drawing/2014/main" id="{BFFB2822-F0F4-4AD8-BE47-A134A02DEAFD}"/>
                </a:ext>
              </a:extLst>
            </p:cNvPr>
            <p:cNvSpPr/>
            <p:nvPr/>
          </p:nvSpPr>
          <p:spPr>
            <a:xfrm>
              <a:off x="2905413" y="1285292"/>
              <a:ext cx="784417" cy="1568834"/>
            </a:xfrm>
            <a:prstGeom prst="rect">
              <a:avLst/>
            </a:prstGeom>
            <a:solidFill>
              <a:schemeClr val="accent1"/>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12" name="Google Shape;2560;p111">
            <a:extLst>
              <a:ext uri="{FF2B5EF4-FFF2-40B4-BE49-F238E27FC236}">
                <a16:creationId xmlns:a16="http://schemas.microsoft.com/office/drawing/2014/main" id="{8A874F16-CD00-4B06-B38D-3247CC1ADBF7}"/>
              </a:ext>
            </a:extLst>
          </p:cNvPr>
          <p:cNvGrpSpPr/>
          <p:nvPr/>
        </p:nvGrpSpPr>
        <p:grpSpPr>
          <a:xfrm>
            <a:off x="3317603" y="1444114"/>
            <a:ext cx="2658232" cy="2750026"/>
            <a:chOff x="2905413" y="1245382"/>
            <a:chExt cx="784417" cy="1675617"/>
          </a:xfrm>
        </p:grpSpPr>
        <p:sp>
          <p:nvSpPr>
            <p:cNvPr id="14" name="Google Shape;2561;p111">
              <a:extLst>
                <a:ext uri="{FF2B5EF4-FFF2-40B4-BE49-F238E27FC236}">
                  <a16:creationId xmlns:a16="http://schemas.microsoft.com/office/drawing/2014/main" id="{54C68875-C713-402F-8D63-77040A9338EF}"/>
                </a:ext>
              </a:extLst>
            </p:cNvPr>
            <p:cNvSpPr/>
            <p:nvPr/>
          </p:nvSpPr>
          <p:spPr>
            <a:xfrm>
              <a:off x="2905413" y="1352164"/>
              <a:ext cx="784417" cy="1568835"/>
            </a:xfrm>
            <a:prstGeom prst="rect">
              <a:avLst/>
            </a:prstGeom>
            <a:solidFill>
              <a:schemeClr val="accent2">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5" name="Google Shape;2562;p111">
              <a:extLst>
                <a:ext uri="{FF2B5EF4-FFF2-40B4-BE49-F238E27FC236}">
                  <a16:creationId xmlns:a16="http://schemas.microsoft.com/office/drawing/2014/main" id="{1C27CA06-3D91-433F-AFE7-523D98995928}"/>
                </a:ext>
              </a:extLst>
            </p:cNvPr>
            <p:cNvSpPr/>
            <p:nvPr/>
          </p:nvSpPr>
          <p:spPr>
            <a:xfrm>
              <a:off x="2905413" y="1245382"/>
              <a:ext cx="784417" cy="1568834"/>
            </a:xfrm>
            <a:prstGeom prst="rect">
              <a:avLst/>
            </a:prstGeom>
            <a:solidFill>
              <a:schemeClr val="accent2"/>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17" name="Google Shape;2565;p111">
            <a:extLst>
              <a:ext uri="{FF2B5EF4-FFF2-40B4-BE49-F238E27FC236}">
                <a16:creationId xmlns:a16="http://schemas.microsoft.com/office/drawing/2014/main" id="{16A4D5E3-FA1E-4712-A8E9-B537B5BA3EA5}"/>
              </a:ext>
            </a:extLst>
          </p:cNvPr>
          <p:cNvGrpSpPr/>
          <p:nvPr/>
        </p:nvGrpSpPr>
        <p:grpSpPr>
          <a:xfrm>
            <a:off x="5975836" y="1444115"/>
            <a:ext cx="2658232" cy="2750026"/>
            <a:chOff x="2905413" y="1285293"/>
            <a:chExt cx="784417" cy="1675616"/>
          </a:xfrm>
        </p:grpSpPr>
        <p:sp>
          <p:nvSpPr>
            <p:cNvPr id="19" name="Google Shape;2566;p111">
              <a:extLst>
                <a:ext uri="{FF2B5EF4-FFF2-40B4-BE49-F238E27FC236}">
                  <a16:creationId xmlns:a16="http://schemas.microsoft.com/office/drawing/2014/main" id="{37D8B5AD-8A1D-4A9E-AFA6-7A904515B6D5}"/>
                </a:ext>
              </a:extLst>
            </p:cNvPr>
            <p:cNvSpPr/>
            <p:nvPr/>
          </p:nvSpPr>
          <p:spPr>
            <a:xfrm>
              <a:off x="2905413" y="1392074"/>
              <a:ext cx="784417" cy="1568835"/>
            </a:xfrm>
            <a:prstGeom prst="rect">
              <a:avLst/>
            </a:prstGeom>
            <a:solidFill>
              <a:schemeClr val="accent4">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20" name="Google Shape;2567;p111">
              <a:extLst>
                <a:ext uri="{FF2B5EF4-FFF2-40B4-BE49-F238E27FC236}">
                  <a16:creationId xmlns:a16="http://schemas.microsoft.com/office/drawing/2014/main" id="{C6337961-0766-4E2E-9B05-EEDE25880D85}"/>
                </a:ext>
              </a:extLst>
            </p:cNvPr>
            <p:cNvSpPr/>
            <p:nvPr/>
          </p:nvSpPr>
          <p:spPr>
            <a:xfrm>
              <a:off x="2905413" y="1285293"/>
              <a:ext cx="784417" cy="1568835"/>
            </a:xfrm>
            <a:prstGeom prst="rect">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22" name="Google Shape;2570;p111">
            <a:extLst>
              <a:ext uri="{FF2B5EF4-FFF2-40B4-BE49-F238E27FC236}">
                <a16:creationId xmlns:a16="http://schemas.microsoft.com/office/drawing/2014/main" id="{338D55FA-4F57-42E9-BBC3-2AA77A55BB28}"/>
              </a:ext>
            </a:extLst>
          </p:cNvPr>
          <p:cNvGrpSpPr/>
          <p:nvPr/>
        </p:nvGrpSpPr>
        <p:grpSpPr>
          <a:xfrm>
            <a:off x="8634066" y="1444019"/>
            <a:ext cx="2658232" cy="2751016"/>
            <a:chOff x="2905413" y="1245382"/>
            <a:chExt cx="784417" cy="1675617"/>
          </a:xfrm>
        </p:grpSpPr>
        <p:sp>
          <p:nvSpPr>
            <p:cNvPr id="24" name="Google Shape;2571;p111">
              <a:extLst>
                <a:ext uri="{FF2B5EF4-FFF2-40B4-BE49-F238E27FC236}">
                  <a16:creationId xmlns:a16="http://schemas.microsoft.com/office/drawing/2014/main" id="{4A4B8075-D3A8-4652-8E21-F1BA3FC0C4AD}"/>
                </a:ext>
              </a:extLst>
            </p:cNvPr>
            <p:cNvSpPr/>
            <p:nvPr/>
          </p:nvSpPr>
          <p:spPr>
            <a:xfrm>
              <a:off x="2905413" y="1352164"/>
              <a:ext cx="784417" cy="1568835"/>
            </a:xfrm>
            <a:prstGeom prst="rect">
              <a:avLst/>
            </a:prstGeom>
            <a:solidFill>
              <a:schemeClr val="accent6">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25" name="Google Shape;2572;p111">
              <a:extLst>
                <a:ext uri="{FF2B5EF4-FFF2-40B4-BE49-F238E27FC236}">
                  <a16:creationId xmlns:a16="http://schemas.microsoft.com/office/drawing/2014/main" id="{896FAD25-B3DD-424D-AA50-AC4211275E3F}"/>
                </a:ext>
              </a:extLst>
            </p:cNvPr>
            <p:cNvSpPr/>
            <p:nvPr/>
          </p:nvSpPr>
          <p:spPr>
            <a:xfrm>
              <a:off x="2905413" y="1245382"/>
              <a:ext cx="784417" cy="1568834"/>
            </a:xfrm>
            <a:prstGeom prst="rect">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27" name="Google Shape;2583;p111">
            <a:extLst>
              <a:ext uri="{FF2B5EF4-FFF2-40B4-BE49-F238E27FC236}">
                <a16:creationId xmlns:a16="http://schemas.microsoft.com/office/drawing/2014/main" id="{81FC8E0A-9829-4701-BD73-1A178CA6B2EB}"/>
              </a:ext>
            </a:extLst>
          </p:cNvPr>
          <p:cNvGrpSpPr/>
          <p:nvPr/>
        </p:nvGrpSpPr>
        <p:grpSpPr>
          <a:xfrm>
            <a:off x="6790122" y="5053640"/>
            <a:ext cx="1080000" cy="1080000"/>
            <a:chOff x="864538" y="1822859"/>
            <a:chExt cx="971309" cy="971307"/>
          </a:xfrm>
        </p:grpSpPr>
        <p:sp>
          <p:nvSpPr>
            <p:cNvPr id="29" name="Google Shape;2584;p111">
              <a:extLst>
                <a:ext uri="{FF2B5EF4-FFF2-40B4-BE49-F238E27FC236}">
                  <a16:creationId xmlns:a16="http://schemas.microsoft.com/office/drawing/2014/main" id="{E6B4E35F-FDE9-4716-9A45-9AA4548A41B2}"/>
                </a:ext>
              </a:extLst>
            </p:cNvPr>
            <p:cNvSpPr/>
            <p:nvPr/>
          </p:nvSpPr>
          <p:spPr>
            <a:xfrm>
              <a:off x="932451" y="1890773"/>
              <a:ext cx="835480" cy="835478"/>
            </a:xfrm>
            <a:prstGeom prst="ellipse">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30" name="Google Shape;2585;p111">
              <a:extLst>
                <a:ext uri="{FF2B5EF4-FFF2-40B4-BE49-F238E27FC236}">
                  <a16:creationId xmlns:a16="http://schemas.microsoft.com/office/drawing/2014/main" id="{5E2ABA74-B119-42CD-AEFC-76AC4F4D9907}"/>
                </a:ext>
              </a:extLst>
            </p:cNvPr>
            <p:cNvSpPr/>
            <p:nvPr/>
          </p:nvSpPr>
          <p:spPr>
            <a:xfrm>
              <a:off x="864537" y="1822859"/>
              <a:ext cx="971309" cy="971307"/>
            </a:xfrm>
            <a:prstGeom prst="ellipse">
              <a:avLst/>
            </a:prstGeom>
            <a:noFill/>
            <a:ln w="19050" cap="flat" cmpd="sng">
              <a:solidFill>
                <a:schemeClr val="accent4"/>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32" name="Google Shape;2588;p111">
            <a:extLst>
              <a:ext uri="{FF2B5EF4-FFF2-40B4-BE49-F238E27FC236}">
                <a16:creationId xmlns:a16="http://schemas.microsoft.com/office/drawing/2014/main" id="{8812AF33-85C0-4E78-B69A-77915A84D8FB}"/>
              </a:ext>
            </a:extLst>
          </p:cNvPr>
          <p:cNvGrpSpPr/>
          <p:nvPr/>
        </p:nvGrpSpPr>
        <p:grpSpPr>
          <a:xfrm>
            <a:off x="1415843" y="5055363"/>
            <a:ext cx="1080000" cy="1080000"/>
            <a:chOff x="864537" y="1822859"/>
            <a:chExt cx="971309" cy="971307"/>
          </a:xfrm>
        </p:grpSpPr>
        <p:sp>
          <p:nvSpPr>
            <p:cNvPr id="34" name="Google Shape;2589;p111">
              <a:extLst>
                <a:ext uri="{FF2B5EF4-FFF2-40B4-BE49-F238E27FC236}">
                  <a16:creationId xmlns:a16="http://schemas.microsoft.com/office/drawing/2014/main" id="{D6FD6934-98D8-4CC3-A083-0EB5DE82848D}"/>
                </a:ext>
              </a:extLst>
            </p:cNvPr>
            <p:cNvSpPr/>
            <p:nvPr/>
          </p:nvSpPr>
          <p:spPr>
            <a:xfrm>
              <a:off x="932451" y="1890773"/>
              <a:ext cx="835480" cy="835478"/>
            </a:xfrm>
            <a:prstGeom prst="ellipse">
              <a:avLst/>
            </a:prstGeom>
            <a:solidFill>
              <a:schemeClr val="accent1"/>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35" name="Google Shape;2590;p111">
              <a:extLst>
                <a:ext uri="{FF2B5EF4-FFF2-40B4-BE49-F238E27FC236}">
                  <a16:creationId xmlns:a16="http://schemas.microsoft.com/office/drawing/2014/main" id="{BA4166EF-EAA4-4CEB-BDF1-AE6EED7795DE}"/>
                </a:ext>
              </a:extLst>
            </p:cNvPr>
            <p:cNvSpPr/>
            <p:nvPr/>
          </p:nvSpPr>
          <p:spPr>
            <a:xfrm>
              <a:off x="864537" y="1822859"/>
              <a:ext cx="971309" cy="971307"/>
            </a:xfrm>
            <a:prstGeom prst="ellipse">
              <a:avLst/>
            </a:prstGeom>
            <a:noFill/>
            <a:ln w="19050" cap="flat" cmpd="sng">
              <a:solidFill>
                <a:schemeClr val="accent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37" name="Google Shape;2593;p111">
            <a:extLst>
              <a:ext uri="{FF2B5EF4-FFF2-40B4-BE49-F238E27FC236}">
                <a16:creationId xmlns:a16="http://schemas.microsoft.com/office/drawing/2014/main" id="{441081FD-08E7-4630-9542-6B0422D47D83}"/>
              </a:ext>
            </a:extLst>
          </p:cNvPr>
          <p:cNvGrpSpPr/>
          <p:nvPr/>
        </p:nvGrpSpPr>
        <p:grpSpPr>
          <a:xfrm>
            <a:off x="9437892" y="5057133"/>
            <a:ext cx="1080000" cy="1080000"/>
            <a:chOff x="864537" y="1822859"/>
            <a:chExt cx="971309" cy="971307"/>
          </a:xfrm>
        </p:grpSpPr>
        <p:sp>
          <p:nvSpPr>
            <p:cNvPr id="39" name="Google Shape;2594;p111">
              <a:extLst>
                <a:ext uri="{FF2B5EF4-FFF2-40B4-BE49-F238E27FC236}">
                  <a16:creationId xmlns:a16="http://schemas.microsoft.com/office/drawing/2014/main" id="{0604AFDD-585C-4902-95B5-9B00CCF42105}"/>
                </a:ext>
              </a:extLst>
            </p:cNvPr>
            <p:cNvSpPr/>
            <p:nvPr/>
          </p:nvSpPr>
          <p:spPr>
            <a:xfrm>
              <a:off x="932451" y="1890773"/>
              <a:ext cx="835480" cy="835478"/>
            </a:xfrm>
            <a:prstGeom prst="ellipse">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40" name="Google Shape;2595;p111">
              <a:extLst>
                <a:ext uri="{FF2B5EF4-FFF2-40B4-BE49-F238E27FC236}">
                  <a16:creationId xmlns:a16="http://schemas.microsoft.com/office/drawing/2014/main" id="{EDED8FC3-5876-4788-A993-A8C774C0E0ED}"/>
                </a:ext>
              </a:extLst>
            </p:cNvPr>
            <p:cNvSpPr/>
            <p:nvPr/>
          </p:nvSpPr>
          <p:spPr>
            <a:xfrm>
              <a:off x="864537" y="1822859"/>
              <a:ext cx="971309" cy="971307"/>
            </a:xfrm>
            <a:prstGeom prst="ellipse">
              <a:avLst/>
            </a:prstGeom>
            <a:noFill/>
            <a:ln w="19050" cap="flat" cmpd="sng">
              <a:solidFill>
                <a:schemeClr val="accent6"/>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grpSp>
        <p:nvGrpSpPr>
          <p:cNvPr id="42" name="Google Shape;2598;p111">
            <a:extLst>
              <a:ext uri="{FF2B5EF4-FFF2-40B4-BE49-F238E27FC236}">
                <a16:creationId xmlns:a16="http://schemas.microsoft.com/office/drawing/2014/main" id="{698067C2-63F8-476B-B81D-C33422C21628}"/>
              </a:ext>
            </a:extLst>
          </p:cNvPr>
          <p:cNvGrpSpPr/>
          <p:nvPr/>
        </p:nvGrpSpPr>
        <p:grpSpPr>
          <a:xfrm>
            <a:off x="4063613" y="5055363"/>
            <a:ext cx="1080000" cy="1080000"/>
            <a:chOff x="864537" y="1822859"/>
            <a:chExt cx="971309" cy="971307"/>
          </a:xfrm>
        </p:grpSpPr>
        <p:sp>
          <p:nvSpPr>
            <p:cNvPr id="44" name="Google Shape;2599;p111">
              <a:extLst>
                <a:ext uri="{FF2B5EF4-FFF2-40B4-BE49-F238E27FC236}">
                  <a16:creationId xmlns:a16="http://schemas.microsoft.com/office/drawing/2014/main" id="{2E0DD5B8-583B-4A34-B979-A4692D6CA331}"/>
                </a:ext>
              </a:extLst>
            </p:cNvPr>
            <p:cNvSpPr/>
            <p:nvPr/>
          </p:nvSpPr>
          <p:spPr>
            <a:xfrm>
              <a:off x="932451" y="1890773"/>
              <a:ext cx="835480" cy="835478"/>
            </a:xfrm>
            <a:prstGeom prst="ellipse">
              <a:avLst/>
            </a:prstGeom>
            <a:solidFill>
              <a:schemeClr val="accent2"/>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45" name="Google Shape;2600;p111">
              <a:extLst>
                <a:ext uri="{FF2B5EF4-FFF2-40B4-BE49-F238E27FC236}">
                  <a16:creationId xmlns:a16="http://schemas.microsoft.com/office/drawing/2014/main" id="{BC6FE246-6397-46A6-B3E2-3A8532353251}"/>
                </a:ext>
              </a:extLst>
            </p:cNvPr>
            <p:cNvSpPr/>
            <p:nvPr/>
          </p:nvSpPr>
          <p:spPr>
            <a:xfrm>
              <a:off x="864537" y="1822859"/>
              <a:ext cx="971309" cy="971307"/>
            </a:xfrm>
            <a:prstGeom prst="ellipse">
              <a:avLst/>
            </a:prstGeom>
            <a:noFill/>
            <a:ln w="19050" cap="flat" cmpd="sng">
              <a:solidFill>
                <a:schemeClr val="accent2"/>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sp>
        <p:nvSpPr>
          <p:cNvPr id="46" name="Google Shape;2607;p111">
            <a:extLst>
              <a:ext uri="{FF2B5EF4-FFF2-40B4-BE49-F238E27FC236}">
                <a16:creationId xmlns:a16="http://schemas.microsoft.com/office/drawing/2014/main" id="{0C1AE17C-6A46-4B4C-9198-B846E45E9A4F}"/>
              </a:ext>
            </a:extLst>
          </p:cNvPr>
          <p:cNvSpPr/>
          <p:nvPr/>
        </p:nvSpPr>
        <p:spPr>
          <a:xfrm>
            <a:off x="1628901" y="3771909"/>
            <a:ext cx="657563" cy="603043"/>
          </a:xfrm>
          <a:prstGeom prst="ellipse">
            <a:avLst/>
          </a:prstGeom>
          <a:solidFill>
            <a:schemeClr val="lt1"/>
          </a:solidFill>
          <a:ln w="76200" cap="flat" cmpd="sng">
            <a:solidFill>
              <a:schemeClr val="accent1">
                <a:lumMod val="50000"/>
              </a:schemeClr>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47" name="Google Shape;2608;p111">
            <a:extLst>
              <a:ext uri="{FF2B5EF4-FFF2-40B4-BE49-F238E27FC236}">
                <a16:creationId xmlns:a16="http://schemas.microsoft.com/office/drawing/2014/main" id="{E1C6FDB2-3045-4284-8586-EE35E2F818FA}"/>
              </a:ext>
            </a:extLst>
          </p:cNvPr>
          <p:cNvSpPr/>
          <p:nvPr/>
        </p:nvSpPr>
        <p:spPr>
          <a:xfrm>
            <a:off x="6974930" y="3765404"/>
            <a:ext cx="657563" cy="603043"/>
          </a:xfrm>
          <a:prstGeom prst="ellipse">
            <a:avLst/>
          </a:prstGeom>
          <a:solidFill>
            <a:schemeClr val="lt1"/>
          </a:solidFill>
          <a:ln w="76200" cap="flat" cmpd="sng">
            <a:solidFill>
              <a:schemeClr val="accent4">
                <a:lumMod val="50000"/>
              </a:schemeClr>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48" name="Google Shape;2609;p111">
            <a:extLst>
              <a:ext uri="{FF2B5EF4-FFF2-40B4-BE49-F238E27FC236}">
                <a16:creationId xmlns:a16="http://schemas.microsoft.com/office/drawing/2014/main" id="{91A3E3EE-0396-418C-B9ED-F514B60967D4}"/>
              </a:ext>
            </a:extLst>
          </p:cNvPr>
          <p:cNvSpPr/>
          <p:nvPr/>
        </p:nvSpPr>
        <p:spPr>
          <a:xfrm>
            <a:off x="4274833" y="3765404"/>
            <a:ext cx="657563" cy="603043"/>
          </a:xfrm>
          <a:prstGeom prst="ellipse">
            <a:avLst/>
          </a:prstGeom>
          <a:solidFill>
            <a:schemeClr val="lt1"/>
          </a:solidFill>
          <a:ln w="76200" cap="flat" cmpd="sng">
            <a:solidFill>
              <a:schemeClr val="accent2">
                <a:lumMod val="50000"/>
              </a:schemeClr>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49" name="Google Shape;2610;p111">
            <a:extLst>
              <a:ext uri="{FF2B5EF4-FFF2-40B4-BE49-F238E27FC236}">
                <a16:creationId xmlns:a16="http://schemas.microsoft.com/office/drawing/2014/main" id="{F33F7CA9-2438-4638-8272-41930EE4EACB}"/>
              </a:ext>
            </a:extLst>
          </p:cNvPr>
          <p:cNvSpPr/>
          <p:nvPr/>
        </p:nvSpPr>
        <p:spPr>
          <a:xfrm>
            <a:off x="9637413" y="3760307"/>
            <a:ext cx="657563" cy="603043"/>
          </a:xfrm>
          <a:prstGeom prst="ellipse">
            <a:avLst/>
          </a:prstGeom>
          <a:solidFill>
            <a:schemeClr val="lt1"/>
          </a:solidFill>
          <a:ln w="76200" cap="flat" cmpd="sng">
            <a:solidFill>
              <a:schemeClr val="accent6">
                <a:lumMod val="50000"/>
              </a:schemeClr>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cxnSp>
        <p:nvCxnSpPr>
          <p:cNvPr id="50" name="Google Shape;2612;p111">
            <a:extLst>
              <a:ext uri="{FF2B5EF4-FFF2-40B4-BE49-F238E27FC236}">
                <a16:creationId xmlns:a16="http://schemas.microsoft.com/office/drawing/2014/main" id="{DE4E79AD-14DC-4D24-A2F4-8468B9526571}"/>
              </a:ext>
            </a:extLst>
          </p:cNvPr>
          <p:cNvCxnSpPr/>
          <p:nvPr/>
        </p:nvCxnSpPr>
        <p:spPr>
          <a:xfrm rot="16200000" flipH="1">
            <a:off x="1476772" y="4574565"/>
            <a:ext cx="958147" cy="3"/>
          </a:xfrm>
          <a:prstGeom prst="straightConnector1">
            <a:avLst/>
          </a:prstGeom>
          <a:noFill/>
          <a:ln w="19050" cap="flat" cmpd="sng">
            <a:solidFill>
              <a:schemeClr val="accent1"/>
            </a:solidFill>
            <a:prstDash val="dot"/>
            <a:round/>
            <a:headEnd type="oval" w="med" len="med"/>
            <a:tailEnd type="oval" w="med" len="med"/>
          </a:ln>
        </p:spPr>
      </p:cxnSp>
      <p:cxnSp>
        <p:nvCxnSpPr>
          <p:cNvPr id="51" name="Google Shape;2613;p111">
            <a:extLst>
              <a:ext uri="{FF2B5EF4-FFF2-40B4-BE49-F238E27FC236}">
                <a16:creationId xmlns:a16="http://schemas.microsoft.com/office/drawing/2014/main" id="{7CEE65FC-0F5E-48AE-816C-DD8D1A7C345A}"/>
              </a:ext>
            </a:extLst>
          </p:cNvPr>
          <p:cNvCxnSpPr/>
          <p:nvPr/>
        </p:nvCxnSpPr>
        <p:spPr>
          <a:xfrm rot="16200000" flipH="1">
            <a:off x="4125259" y="4568059"/>
            <a:ext cx="958147" cy="3"/>
          </a:xfrm>
          <a:prstGeom prst="straightConnector1">
            <a:avLst/>
          </a:prstGeom>
          <a:noFill/>
          <a:ln w="19050" cap="flat" cmpd="sng">
            <a:solidFill>
              <a:schemeClr val="accent2"/>
            </a:solidFill>
            <a:prstDash val="dot"/>
            <a:round/>
            <a:headEnd type="oval" w="med" len="med"/>
            <a:tailEnd type="oval" w="med" len="med"/>
          </a:ln>
        </p:spPr>
      </p:cxnSp>
      <p:cxnSp>
        <p:nvCxnSpPr>
          <p:cNvPr id="52" name="Google Shape;2614;p111">
            <a:extLst>
              <a:ext uri="{FF2B5EF4-FFF2-40B4-BE49-F238E27FC236}">
                <a16:creationId xmlns:a16="http://schemas.microsoft.com/office/drawing/2014/main" id="{7447132E-B56F-489B-BBE6-32FE2830FC24}"/>
              </a:ext>
            </a:extLst>
          </p:cNvPr>
          <p:cNvCxnSpPr/>
          <p:nvPr/>
        </p:nvCxnSpPr>
        <p:spPr>
          <a:xfrm rot="16200000" flipH="1">
            <a:off x="6827913" y="4568059"/>
            <a:ext cx="958147" cy="3"/>
          </a:xfrm>
          <a:prstGeom prst="straightConnector1">
            <a:avLst/>
          </a:prstGeom>
          <a:noFill/>
          <a:ln w="19050" cap="flat" cmpd="sng">
            <a:solidFill>
              <a:schemeClr val="accent4"/>
            </a:solidFill>
            <a:prstDash val="dot"/>
            <a:round/>
            <a:headEnd type="oval" w="med" len="med"/>
            <a:tailEnd type="oval" w="med" len="med"/>
          </a:ln>
        </p:spPr>
      </p:cxnSp>
      <p:cxnSp>
        <p:nvCxnSpPr>
          <p:cNvPr id="53" name="Google Shape;2615;p111">
            <a:extLst>
              <a:ext uri="{FF2B5EF4-FFF2-40B4-BE49-F238E27FC236}">
                <a16:creationId xmlns:a16="http://schemas.microsoft.com/office/drawing/2014/main" id="{C2754000-5658-451B-B411-C0E8C380F77E}"/>
              </a:ext>
            </a:extLst>
          </p:cNvPr>
          <p:cNvCxnSpPr/>
          <p:nvPr/>
        </p:nvCxnSpPr>
        <p:spPr>
          <a:xfrm rot="16200000" flipH="1">
            <a:off x="9492953" y="4562963"/>
            <a:ext cx="958147" cy="3"/>
          </a:xfrm>
          <a:prstGeom prst="straightConnector1">
            <a:avLst/>
          </a:prstGeom>
          <a:noFill/>
          <a:ln w="19050" cap="flat" cmpd="sng">
            <a:solidFill>
              <a:schemeClr val="accent6"/>
            </a:solidFill>
            <a:prstDash val="dot"/>
            <a:round/>
            <a:headEnd type="oval" w="med" len="med"/>
            <a:tailEnd type="oval" w="med" len="med"/>
          </a:ln>
        </p:spPr>
      </p:cxnSp>
      <p:sp>
        <p:nvSpPr>
          <p:cNvPr id="55" name="Rectangle: Rounded Corners 54">
            <a:extLst>
              <a:ext uri="{FF2B5EF4-FFF2-40B4-BE49-F238E27FC236}">
                <a16:creationId xmlns:a16="http://schemas.microsoft.com/office/drawing/2014/main" id="{D3CFA72E-6C29-4AA4-A438-E86762044490}"/>
              </a:ext>
            </a:extLst>
          </p:cNvPr>
          <p:cNvSpPr/>
          <p:nvPr/>
        </p:nvSpPr>
        <p:spPr>
          <a:xfrm>
            <a:off x="601555" y="2374190"/>
            <a:ext cx="2658232" cy="51990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defRPr/>
            </a:pPr>
            <a:r>
              <a:rPr lang="en-US" sz="1333">
                <a:solidFill>
                  <a:srgbClr val="FFFFFF"/>
                </a:solidFill>
                <a:latin typeface="Verdana" panose="020B0604030504040204" pitchFamily="34" charset="0"/>
                <a:ea typeface="Verdana" panose="020B0604030504040204" pitchFamily="34" charset="0"/>
              </a:rPr>
              <a:t>The role of IUS in diagnosing and monitoring CD evolution is well established.</a:t>
            </a:r>
            <a:r>
              <a:rPr lang="en-US" sz="1333" baseline="30000">
                <a:solidFill>
                  <a:srgbClr val="FFFFFF"/>
                </a:solidFill>
                <a:latin typeface="Verdana" panose="020B0604030504040204" pitchFamily="34" charset="0"/>
                <a:ea typeface="Verdana" panose="020B0604030504040204" pitchFamily="34" charset="0"/>
              </a:rPr>
              <a:t>1,2</a:t>
            </a:r>
            <a:r>
              <a:rPr lang="en-US" sz="1333">
                <a:solidFill>
                  <a:srgbClr val="FFFFFF"/>
                </a:solidFill>
                <a:latin typeface="Verdana" panose="020B0604030504040204" pitchFamily="34" charset="0"/>
                <a:ea typeface="Verdana" panose="020B0604030504040204" pitchFamily="34" charset="0"/>
              </a:rPr>
              <a:t> </a:t>
            </a:r>
          </a:p>
        </p:txBody>
      </p:sp>
      <p:sp>
        <p:nvSpPr>
          <p:cNvPr id="56" name="Rectangle: Rounded Corners 55">
            <a:extLst>
              <a:ext uri="{FF2B5EF4-FFF2-40B4-BE49-F238E27FC236}">
                <a16:creationId xmlns:a16="http://schemas.microsoft.com/office/drawing/2014/main" id="{6D10E079-E8B3-4720-B269-0FC6ABDF4683}"/>
              </a:ext>
            </a:extLst>
          </p:cNvPr>
          <p:cNvSpPr/>
          <p:nvPr/>
        </p:nvSpPr>
        <p:spPr>
          <a:xfrm>
            <a:off x="3328380" y="2411363"/>
            <a:ext cx="2589638" cy="51990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defRPr/>
            </a:pPr>
            <a:r>
              <a:rPr lang="en-US" sz="1333">
                <a:solidFill>
                  <a:srgbClr val="FFFFFF"/>
                </a:solidFill>
                <a:latin typeface="Verdana" panose="020B0604030504040204" pitchFamily="34" charset="0"/>
                <a:ea typeface="Verdana" panose="020B0604030504040204" pitchFamily="34" charset="0"/>
              </a:rPr>
              <a:t>Studies have shown that IUS can be used for diagnosing CD, identifying disease extension, severity, complications, as well as response to treatment.</a:t>
            </a:r>
            <a:r>
              <a:rPr lang="en-US" sz="1333" baseline="30000">
                <a:solidFill>
                  <a:srgbClr val="FFFFFF"/>
                </a:solidFill>
                <a:latin typeface="Verdana" panose="020B0604030504040204" pitchFamily="34" charset="0"/>
                <a:ea typeface="Verdana" panose="020B0604030504040204" pitchFamily="34" charset="0"/>
              </a:rPr>
              <a:t>1</a:t>
            </a:r>
            <a:endParaRPr lang="en-US" sz="1333">
              <a:solidFill>
                <a:srgbClr val="FFFFFF"/>
              </a:solidFill>
              <a:latin typeface="Verdana" panose="020B0604030504040204" pitchFamily="34" charset="0"/>
              <a:ea typeface="Verdana" panose="020B0604030504040204" pitchFamily="34" charset="0"/>
            </a:endParaRPr>
          </a:p>
        </p:txBody>
      </p:sp>
      <p:sp>
        <p:nvSpPr>
          <p:cNvPr id="57" name="Rectangle: Rounded Corners 56">
            <a:extLst>
              <a:ext uri="{FF2B5EF4-FFF2-40B4-BE49-F238E27FC236}">
                <a16:creationId xmlns:a16="http://schemas.microsoft.com/office/drawing/2014/main" id="{F1090CE0-66D1-423C-97B2-CBBA4F603389}"/>
              </a:ext>
            </a:extLst>
          </p:cNvPr>
          <p:cNvSpPr/>
          <p:nvPr/>
        </p:nvSpPr>
        <p:spPr>
          <a:xfrm>
            <a:off x="6096001" y="2432433"/>
            <a:ext cx="2396349" cy="51990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defRPr/>
            </a:pPr>
            <a:r>
              <a:rPr lang="en-US" sz="1333">
                <a:solidFill>
                  <a:srgbClr val="FFFFFF"/>
                </a:solidFill>
                <a:latin typeface="Verdana" panose="020B0604030504040204" pitchFamily="34" charset="0"/>
                <a:ea typeface="Verdana" panose="020B0604030504040204" pitchFamily="34" charset="0"/>
              </a:rPr>
              <a:t>Bowel wall thickness, stratification, colonic wall flow on doppler, and fatty wrapping are accessible features to IUS that are correlated with CD disease levels.</a:t>
            </a:r>
            <a:r>
              <a:rPr lang="en-US" sz="1333" baseline="30000">
                <a:solidFill>
                  <a:srgbClr val="FFFFFF"/>
                </a:solidFill>
                <a:latin typeface="Verdana" panose="020B0604030504040204" pitchFamily="34" charset="0"/>
                <a:ea typeface="Verdana" panose="020B0604030504040204" pitchFamily="34" charset="0"/>
              </a:rPr>
              <a:t>1,2</a:t>
            </a:r>
            <a:endParaRPr lang="en-US" sz="1333">
              <a:solidFill>
                <a:srgbClr val="FFFFFF"/>
              </a:solidFill>
              <a:latin typeface="Verdana" panose="020B0604030504040204" pitchFamily="34" charset="0"/>
              <a:ea typeface="Verdana" panose="020B0604030504040204" pitchFamily="34" charset="0"/>
            </a:endParaRPr>
          </a:p>
        </p:txBody>
      </p:sp>
      <p:sp>
        <p:nvSpPr>
          <p:cNvPr id="58" name="Rectangle: Rounded Corners 57">
            <a:extLst>
              <a:ext uri="{FF2B5EF4-FFF2-40B4-BE49-F238E27FC236}">
                <a16:creationId xmlns:a16="http://schemas.microsoft.com/office/drawing/2014/main" id="{DB259124-AFF5-4BAB-81A5-0536A70EB617}"/>
              </a:ext>
            </a:extLst>
          </p:cNvPr>
          <p:cNvSpPr/>
          <p:nvPr/>
        </p:nvSpPr>
        <p:spPr>
          <a:xfrm>
            <a:off x="8612513" y="2236713"/>
            <a:ext cx="2658232" cy="72608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defRPr/>
            </a:pPr>
            <a:r>
              <a:rPr lang="en-US" sz="1333">
                <a:solidFill>
                  <a:srgbClr val="FFFFFF"/>
                </a:solidFill>
                <a:latin typeface="Verdana" panose="020B0604030504040204" pitchFamily="34" charset="0"/>
                <a:ea typeface="Verdana" panose="020B0604030504040204" pitchFamily="34" charset="0"/>
              </a:rPr>
              <a:t>Many scores were developed to assess CD with IUS, without an international agreement. One of the most accurate and internationally validated scoring systems is the International Bowel Ultrasound Segmental Activity Score (IBUS-SAS).</a:t>
            </a:r>
            <a:r>
              <a:rPr lang="en-US" sz="1333" baseline="30000">
                <a:solidFill>
                  <a:srgbClr val="FFFFFF"/>
                </a:solidFill>
                <a:latin typeface="Verdana" panose="020B0604030504040204" pitchFamily="34" charset="0"/>
                <a:ea typeface="Verdana" panose="020B0604030504040204" pitchFamily="34" charset="0"/>
              </a:rPr>
              <a:t>1</a:t>
            </a:r>
            <a:endParaRPr lang="en-US" sz="1333">
              <a:solidFill>
                <a:srgbClr val="FFFFFF"/>
              </a:solidFill>
              <a:latin typeface="Verdana" panose="020B0604030504040204" pitchFamily="34" charset="0"/>
              <a:ea typeface="Verdana" panose="020B0604030504040204" pitchFamily="34" charset="0"/>
            </a:endParaRPr>
          </a:p>
        </p:txBody>
      </p:sp>
      <p:pic>
        <p:nvPicPr>
          <p:cNvPr id="59" name="Picture 6" descr="Elasticity ">
            <a:extLst>
              <a:ext uri="{FF2B5EF4-FFF2-40B4-BE49-F238E27FC236}">
                <a16:creationId xmlns:a16="http://schemas.microsoft.com/office/drawing/2014/main" id="{A61224A3-97DB-4227-B7FD-3209D82F4FF6}"/>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051401" y="5294839"/>
            <a:ext cx="557432" cy="55743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51660B85-B5A2-46F7-9634-D2EE12EEDC74}"/>
              </a:ext>
            </a:extLst>
          </p:cNvPr>
          <p:cNvPicPr>
            <a:picLocks noChangeAspect="1"/>
          </p:cNvPicPr>
          <p:nvPr/>
        </p:nvPicPr>
        <p:blipFill>
          <a:blip r:embed="rId5"/>
          <a:stretch>
            <a:fillRect/>
          </a:stretch>
        </p:blipFill>
        <p:spPr>
          <a:xfrm>
            <a:off x="4274833" y="5275945"/>
            <a:ext cx="632413" cy="632413"/>
          </a:xfrm>
          <a:prstGeom prst="rect">
            <a:avLst/>
          </a:prstGeom>
        </p:spPr>
      </p:pic>
      <p:pic>
        <p:nvPicPr>
          <p:cNvPr id="61" name="Graphic 60" descr="Checklist">
            <a:extLst>
              <a:ext uri="{FF2B5EF4-FFF2-40B4-BE49-F238E27FC236}">
                <a16:creationId xmlns:a16="http://schemas.microsoft.com/office/drawing/2014/main" id="{7BCF83CC-ED9B-4DE3-8647-BC3535918A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7373" y="5263040"/>
            <a:ext cx="621030" cy="621030"/>
          </a:xfrm>
          <a:prstGeom prst="rect">
            <a:avLst/>
          </a:prstGeom>
        </p:spPr>
      </p:pic>
      <p:pic>
        <p:nvPicPr>
          <p:cNvPr id="62" name="Graphic 61" descr="Lightbulb and gear">
            <a:extLst>
              <a:ext uri="{FF2B5EF4-FFF2-40B4-BE49-F238E27FC236}">
                <a16:creationId xmlns:a16="http://schemas.microsoft.com/office/drawing/2014/main" id="{BE3F3DF8-64FE-48FE-9B6E-1E322EAC57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14985" y="5259866"/>
            <a:ext cx="681713" cy="681713"/>
          </a:xfrm>
          <a:prstGeom prst="rect">
            <a:avLst/>
          </a:prstGeom>
        </p:spPr>
      </p:pic>
    </p:spTree>
    <p:extLst>
      <p:ext uri="{BB962C8B-B14F-4D97-AF65-F5344CB8AC3E}">
        <p14:creationId xmlns:p14="http://schemas.microsoft.com/office/powerpoint/2010/main" val="12219658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1248;p286">
            <a:extLst>
              <a:ext uri="{FF2B5EF4-FFF2-40B4-BE49-F238E27FC236}">
                <a16:creationId xmlns:a16="http://schemas.microsoft.com/office/drawing/2014/main" id="{A466BB0E-B2C0-487D-AF30-CF340A55F7C7}"/>
              </a:ext>
            </a:extLst>
          </p:cNvPr>
          <p:cNvSpPr/>
          <p:nvPr/>
        </p:nvSpPr>
        <p:spPr>
          <a:xfrm>
            <a:off x="7750220" y="2521359"/>
            <a:ext cx="3365456" cy="2201298"/>
          </a:xfrm>
          <a:prstGeom prst="roundRect">
            <a:avLst>
              <a:gd name="adj" fmla="val 16667"/>
            </a:avLst>
          </a:prstGeom>
          <a:solidFill>
            <a:schemeClr val="lt2"/>
          </a:solidFill>
          <a:ln w="57150" cap="flat" cmpd="sng">
            <a:solidFill>
              <a:schemeClr val="accent1"/>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00EB8805-3EF4-448C-82EF-F2B46C9856CC}"/>
              </a:ext>
            </a:extLst>
          </p:cNvPr>
          <p:cNvSpPr>
            <a:spLocks noGrp="1"/>
          </p:cNvSpPr>
          <p:nvPr>
            <p:ph type="title"/>
          </p:nvPr>
        </p:nvSpPr>
        <p:spPr>
          <a:xfrm>
            <a:off x="605367" y="378458"/>
            <a:ext cx="10145760" cy="923330"/>
          </a:xfrm>
        </p:spPr>
        <p:txBody>
          <a:bodyPr/>
          <a:lstStyle/>
          <a:p>
            <a:r>
              <a:rPr lang="en-US"/>
              <a:t>IUS for monitoring short-term response to treatment in CD</a:t>
            </a:r>
          </a:p>
        </p:txBody>
      </p:sp>
      <p:sp>
        <p:nvSpPr>
          <p:cNvPr id="4" name="Slide Number Placeholder 3">
            <a:extLst>
              <a:ext uri="{FF2B5EF4-FFF2-40B4-BE49-F238E27FC236}">
                <a16:creationId xmlns:a16="http://schemas.microsoft.com/office/drawing/2014/main" id="{44AFE584-9820-41E9-81AE-9DAFF8C98803}"/>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6</a:t>
            </a:fld>
            <a:endParaRPr lang="en-US">
              <a:solidFill>
                <a:srgbClr val="646464"/>
              </a:solidFill>
            </a:endParaRPr>
          </a:p>
        </p:txBody>
      </p:sp>
      <p:sp>
        <p:nvSpPr>
          <p:cNvPr id="5" name="Text Placeholder 4">
            <a:extLst>
              <a:ext uri="{FF2B5EF4-FFF2-40B4-BE49-F238E27FC236}">
                <a16:creationId xmlns:a16="http://schemas.microsoft.com/office/drawing/2014/main" id="{CFCE28C2-8DEA-4237-8818-DF1409682054}"/>
              </a:ext>
            </a:extLst>
          </p:cNvPr>
          <p:cNvSpPr>
            <a:spLocks noGrp="1"/>
          </p:cNvSpPr>
          <p:nvPr>
            <p:ph type="body" sz="quarter" idx="17"/>
          </p:nvPr>
        </p:nvSpPr>
        <p:spPr/>
        <p:txBody>
          <a:bodyPr/>
          <a:lstStyle/>
          <a:p>
            <a:r>
              <a:rPr lang="en-US"/>
              <a:t>IUS: intestinal ultrasound; CD: Crohn’s disease; BWT: bowel wall thickness.</a:t>
            </a:r>
          </a:p>
          <a:p>
            <a:r>
              <a:rPr lang="en-US" err="1"/>
              <a:t>Zijta</a:t>
            </a:r>
            <a:r>
              <a:rPr lang="en-US"/>
              <a:t>, F., </a:t>
            </a:r>
            <a:r>
              <a:rPr lang="en-US" err="1"/>
              <a:t>Vanhooymissen</a:t>
            </a:r>
            <a:r>
              <a:rPr lang="en-US"/>
              <a:t>, I. &amp; </a:t>
            </a:r>
            <a:r>
              <a:rPr lang="en-US" err="1"/>
              <a:t>Puylaert</a:t>
            </a:r>
            <a:r>
              <a:rPr lang="en-US"/>
              <a:t>, J. Crohn's disease - role of Ultrasound. </a:t>
            </a:r>
            <a:r>
              <a:rPr lang="en-US" i="1"/>
              <a:t>Radiology Assistant</a:t>
            </a:r>
            <a:r>
              <a:rPr lang="en-US"/>
              <a:t>. Available at: https://radiologyassistant.nl/abdomen/bowel/ultrasound-in-crohns-disease </a:t>
            </a:r>
          </a:p>
        </p:txBody>
      </p:sp>
      <p:sp>
        <p:nvSpPr>
          <p:cNvPr id="6" name="Content Placeholder 2">
            <a:extLst>
              <a:ext uri="{FF2B5EF4-FFF2-40B4-BE49-F238E27FC236}">
                <a16:creationId xmlns:a16="http://schemas.microsoft.com/office/drawing/2014/main" id="{2D06D661-9123-4483-A4AA-23FB0D31904D}"/>
              </a:ext>
            </a:extLst>
          </p:cNvPr>
          <p:cNvSpPr txBox="1">
            <a:spLocks/>
          </p:cNvSpPr>
          <p:nvPr/>
        </p:nvSpPr>
        <p:spPr>
          <a:xfrm>
            <a:off x="1476480" y="1597552"/>
            <a:ext cx="5195666" cy="502573"/>
          </a:xfrm>
          <a:prstGeom prst="rect">
            <a:avLst/>
          </a:prstGeom>
          <a:noFill/>
        </p:spPr>
        <p:txBody>
          <a:bodyPr wrap="square">
            <a:spAutoFit/>
          </a:bodyPr>
          <a:lstStyle>
            <a:defPPr>
              <a:defRPr lang="en-US"/>
            </a:defPPr>
            <a:lvl1pPr lvl="0" algn="ctr" defTabSz="685800" fontAlgn="auto">
              <a:spcBef>
                <a:spcPts val="0"/>
              </a:spcBef>
              <a:spcAft>
                <a:spcPts val="0"/>
              </a:spcAft>
              <a:defRPr sz="1600" b="1">
                <a:solidFill>
                  <a:schemeClr val="accent1"/>
                </a:solidFill>
                <a:latin typeface="Verdana" panose="020B0604030504040204" pitchFamily="34" charset="0"/>
                <a:ea typeface="Verdana" panose="020B0604030504040204" pitchFamily="34" charset="0"/>
                <a:cs typeface="+mn-cs"/>
              </a:defRPr>
            </a:lvl1pPr>
            <a:lvl2pPr marL="641350" indent="-280988" eaLnBrk="1" hangingPunct="1">
              <a:lnSpc>
                <a:spcPct val="100000"/>
              </a:lnSpc>
              <a:spcBef>
                <a:spcPts val="0"/>
              </a:spcBef>
              <a:buClr>
                <a:schemeClr val="tx1"/>
              </a:buClr>
              <a:buSzPct val="100000"/>
              <a:buFont typeface="Arial" pitchFamily="-65" charset="0"/>
              <a:buChar char="–"/>
              <a:tabLst/>
              <a:defRPr sz="2400">
                <a:latin typeface="Verdana" charset="0"/>
                <a:ea typeface="Verdana" charset="0"/>
                <a:cs typeface="Verdana" charset="0"/>
              </a:defRPr>
            </a:lvl2pPr>
            <a:lvl3pPr marL="877824" indent="-241402" eaLnBrk="1" hangingPunct="1">
              <a:lnSpc>
                <a:spcPct val="100000"/>
              </a:lnSpc>
              <a:spcBef>
                <a:spcPts val="0"/>
              </a:spcBef>
              <a:buClr>
                <a:schemeClr val="tx1"/>
              </a:buClr>
              <a:buSzPct val="100000"/>
              <a:buFont typeface="Arial" pitchFamily="-65" charset="0"/>
              <a:buChar char="•"/>
              <a:defRPr sz="2160">
                <a:latin typeface="Verdana" charset="0"/>
                <a:ea typeface="Verdana" charset="0"/>
                <a:cs typeface="Verdana" charset="0"/>
              </a:defRPr>
            </a:lvl3pPr>
            <a:lvl4pPr marL="1316736" indent="-241402" eaLnBrk="1" hangingPunct="1">
              <a:lnSpc>
                <a:spcPct val="100000"/>
              </a:lnSpc>
              <a:spcBef>
                <a:spcPts val="0"/>
              </a:spcBef>
              <a:buClr>
                <a:schemeClr val="tx1"/>
              </a:buClr>
              <a:buSzPct val="100000"/>
              <a:buFont typeface="Arial" pitchFamily="-65" charset="0"/>
              <a:buChar char="–"/>
              <a:defRPr sz="1800">
                <a:latin typeface="Verdana" charset="0"/>
                <a:ea typeface="Verdana" charset="0"/>
                <a:cs typeface="Verdana" charset="0"/>
              </a:defRPr>
            </a:lvl4pPr>
            <a:lvl5pPr marL="1785557" indent="-229362" eaLnBrk="1" hangingPunct="1">
              <a:lnSpc>
                <a:spcPct val="100000"/>
              </a:lnSpc>
              <a:spcBef>
                <a:spcPts val="0"/>
              </a:spcBef>
              <a:buClr>
                <a:schemeClr val="tx1"/>
              </a:buClr>
              <a:buSzPct val="100000"/>
              <a:buFont typeface="Arial" pitchFamily="-65" charset="0"/>
              <a:buChar char="»"/>
              <a:defRPr sz="1560">
                <a:latin typeface="Verdana" charset="0"/>
                <a:ea typeface="Verdana" charset="0"/>
                <a:cs typeface="Verdana" charset="0"/>
              </a:defRPr>
            </a:lvl5pPr>
            <a:lvl6pPr marL="2131468" indent="-230429" fontAlgn="base">
              <a:spcBef>
                <a:spcPts val="455"/>
              </a:spcBef>
              <a:spcAft>
                <a:spcPct val="0"/>
              </a:spcAft>
              <a:buSzPct val="100000"/>
              <a:buFont typeface="Arial" pitchFamily="-110" charset="0"/>
              <a:buChar char="»"/>
              <a:defRPr sz="2040">
                <a:latin typeface="+mn-lt"/>
                <a:ea typeface="+mn-ea"/>
                <a:cs typeface="+mn-cs"/>
              </a:defRPr>
            </a:lvl6pPr>
            <a:lvl7pPr marL="2477111" indent="-230429" fontAlgn="base">
              <a:spcBef>
                <a:spcPts val="455"/>
              </a:spcBef>
              <a:spcAft>
                <a:spcPct val="0"/>
              </a:spcAft>
              <a:buSzPct val="100000"/>
              <a:buFont typeface="Arial" pitchFamily="-110" charset="0"/>
              <a:buChar char="»"/>
              <a:defRPr sz="2040">
                <a:latin typeface="+mn-lt"/>
                <a:ea typeface="+mn-ea"/>
                <a:cs typeface="+mn-cs"/>
              </a:defRPr>
            </a:lvl7pPr>
            <a:lvl8pPr marL="2822754" indent="-230429" fontAlgn="base">
              <a:spcBef>
                <a:spcPts val="455"/>
              </a:spcBef>
              <a:spcAft>
                <a:spcPct val="0"/>
              </a:spcAft>
              <a:buSzPct val="100000"/>
              <a:buFont typeface="Arial" pitchFamily="-110" charset="0"/>
              <a:buChar char="»"/>
              <a:defRPr sz="2040">
                <a:latin typeface="+mn-lt"/>
                <a:ea typeface="+mn-ea"/>
                <a:cs typeface="+mn-cs"/>
              </a:defRPr>
            </a:lvl8pPr>
            <a:lvl9pPr marL="3168397" indent="-230429" fontAlgn="base">
              <a:spcBef>
                <a:spcPts val="455"/>
              </a:spcBef>
              <a:spcAft>
                <a:spcPct val="0"/>
              </a:spcAft>
              <a:buSzPct val="100000"/>
              <a:buFont typeface="Arial" pitchFamily="-110" charset="0"/>
              <a:buChar char="»"/>
              <a:defRPr sz="2040">
                <a:latin typeface="+mn-lt"/>
                <a:ea typeface="+mn-ea"/>
                <a:cs typeface="+mn-cs"/>
              </a:defRPr>
            </a:lvl9pPr>
          </a:lstStyle>
          <a:p>
            <a:pPr defTabSz="571477">
              <a:defRPr/>
            </a:pPr>
            <a:r>
              <a:rPr lang="en-US" sz="1333">
                <a:solidFill>
                  <a:srgbClr val="00A0DF"/>
                </a:solidFill>
              </a:rPr>
              <a:t>IUS images of the terminal ileum in a patient with CD after 28 days of treatment</a:t>
            </a:r>
          </a:p>
        </p:txBody>
      </p:sp>
      <p:pic>
        <p:nvPicPr>
          <p:cNvPr id="7" name="Picture 6">
            <a:extLst>
              <a:ext uri="{FF2B5EF4-FFF2-40B4-BE49-F238E27FC236}">
                <a16:creationId xmlns:a16="http://schemas.microsoft.com/office/drawing/2014/main" id="{6CE9FD02-AF74-4015-8EB7-CE8F086A03BF}"/>
              </a:ext>
            </a:extLst>
          </p:cNvPr>
          <p:cNvPicPr>
            <a:picLocks noChangeAspect="1"/>
          </p:cNvPicPr>
          <p:nvPr/>
        </p:nvPicPr>
        <p:blipFill>
          <a:blip r:embed="rId2"/>
          <a:stretch>
            <a:fillRect/>
          </a:stretch>
        </p:blipFill>
        <p:spPr>
          <a:xfrm>
            <a:off x="601927" y="2220729"/>
            <a:ext cx="6709082" cy="3143683"/>
          </a:xfrm>
          <a:prstGeom prst="rect">
            <a:avLst/>
          </a:prstGeom>
        </p:spPr>
      </p:pic>
      <p:sp>
        <p:nvSpPr>
          <p:cNvPr id="8" name="TextBox 7">
            <a:extLst>
              <a:ext uri="{FF2B5EF4-FFF2-40B4-BE49-F238E27FC236}">
                <a16:creationId xmlns:a16="http://schemas.microsoft.com/office/drawing/2014/main" id="{B2E46713-7EB1-4592-9F0E-62205024F472}"/>
              </a:ext>
            </a:extLst>
          </p:cNvPr>
          <p:cNvSpPr txBox="1"/>
          <p:nvPr/>
        </p:nvSpPr>
        <p:spPr>
          <a:xfrm>
            <a:off x="7750220" y="2762799"/>
            <a:ext cx="3365456" cy="1733360"/>
          </a:xfrm>
          <a:prstGeom prst="rect">
            <a:avLst/>
          </a:prstGeom>
          <a:noFill/>
        </p:spPr>
        <p:txBody>
          <a:bodyPr wrap="square">
            <a:spAutoFit/>
          </a:bodyPr>
          <a:lstStyle/>
          <a:p>
            <a:pPr algn="ctr" defTabSz="608486" fontAlgn="base">
              <a:spcBef>
                <a:spcPct val="50000"/>
              </a:spcBef>
              <a:spcAft>
                <a:spcPct val="0"/>
              </a:spcAft>
              <a:defRPr/>
            </a:pPr>
            <a:r>
              <a:rPr lang="en-US" sz="1333">
                <a:solidFill>
                  <a:srgbClr val="212121"/>
                </a:solidFill>
                <a:latin typeface="Verdana" panose="020B0604030504040204" pitchFamily="34" charset="0"/>
                <a:ea typeface="Verdana" panose="020B0604030504040204" pitchFamily="34" charset="0"/>
              </a:rPr>
              <a:t>Note a prominent decrease in BWT (arrows) after therapy.  </a:t>
            </a:r>
          </a:p>
          <a:p>
            <a:pPr algn="ctr" defTabSz="608486" fontAlgn="base">
              <a:spcBef>
                <a:spcPct val="50000"/>
              </a:spcBef>
              <a:spcAft>
                <a:spcPct val="0"/>
              </a:spcAft>
              <a:defRPr/>
            </a:pPr>
            <a:endParaRPr lang="en-US" sz="1333">
              <a:solidFill>
                <a:srgbClr val="212121"/>
              </a:solidFill>
              <a:latin typeface="Verdana" panose="020B0604030504040204" pitchFamily="34" charset="0"/>
              <a:ea typeface="Verdana" panose="020B0604030504040204" pitchFamily="34" charset="0"/>
            </a:endParaRPr>
          </a:p>
          <a:p>
            <a:pPr algn="ctr" defTabSz="608486" fontAlgn="base">
              <a:spcBef>
                <a:spcPct val="50000"/>
              </a:spcBef>
              <a:spcAft>
                <a:spcPct val="0"/>
              </a:spcAft>
              <a:defRPr/>
            </a:pPr>
            <a:r>
              <a:rPr lang="en-US" sz="1333" b="1">
                <a:solidFill>
                  <a:srgbClr val="212121"/>
                </a:solidFill>
                <a:latin typeface="Verdana" panose="020B0604030504040204" pitchFamily="34" charset="0"/>
                <a:ea typeface="Verdana" panose="020B0604030504040204" pitchFamily="34" charset="0"/>
              </a:rPr>
              <a:t>Transmural changes </a:t>
            </a:r>
            <a:r>
              <a:rPr lang="en-US" sz="1333">
                <a:solidFill>
                  <a:srgbClr val="212121"/>
                </a:solidFill>
                <a:latin typeface="Verdana" panose="020B0604030504040204" pitchFamily="34" charset="0"/>
                <a:ea typeface="Verdana" panose="020B0604030504040204" pitchFamily="34" charset="0"/>
              </a:rPr>
              <a:t>(subtle hypoechoic area shown with green *) are still visible near the wall after 28 days of treatment.</a:t>
            </a:r>
          </a:p>
        </p:txBody>
      </p:sp>
      <p:sp>
        <p:nvSpPr>
          <p:cNvPr id="9" name="TextBox 8">
            <a:extLst>
              <a:ext uri="{FF2B5EF4-FFF2-40B4-BE49-F238E27FC236}">
                <a16:creationId xmlns:a16="http://schemas.microsoft.com/office/drawing/2014/main" id="{9D0FB279-D55E-49C4-96BC-1D87EDAE0E5E}"/>
              </a:ext>
            </a:extLst>
          </p:cNvPr>
          <p:cNvSpPr txBox="1"/>
          <p:nvPr/>
        </p:nvSpPr>
        <p:spPr>
          <a:xfrm>
            <a:off x="601927" y="5406518"/>
            <a:ext cx="6709082" cy="348685"/>
          </a:xfrm>
          <a:prstGeom prst="rect">
            <a:avLst/>
          </a:prstGeom>
          <a:noFill/>
        </p:spPr>
        <p:txBody>
          <a:bodyPr wrap="square">
            <a:spAutoFit/>
          </a:bodyPr>
          <a:lstStyle/>
          <a:p>
            <a:pPr algn="ctr" defTabSz="571477">
              <a:defRPr/>
            </a:pPr>
            <a:r>
              <a:rPr lang="en-US" sz="833">
                <a:solidFill>
                  <a:srgbClr val="212121"/>
                </a:solidFill>
                <a:latin typeface="Verdana" panose="020B0604030504040204" pitchFamily="34" charset="0"/>
                <a:ea typeface="Verdana" panose="020B0604030504040204" pitchFamily="34" charset="0"/>
              </a:rPr>
              <a:t>Image credit: </a:t>
            </a:r>
            <a:r>
              <a:rPr lang="en-US" sz="833" err="1">
                <a:solidFill>
                  <a:srgbClr val="212121"/>
                </a:solidFill>
                <a:latin typeface="Verdana" panose="020B0604030504040204" pitchFamily="34" charset="0"/>
                <a:ea typeface="Verdana" panose="020B0604030504040204" pitchFamily="34" charset="0"/>
              </a:rPr>
              <a:t>Zijta</a:t>
            </a:r>
            <a:r>
              <a:rPr lang="en-US" sz="833">
                <a:solidFill>
                  <a:srgbClr val="212121"/>
                </a:solidFill>
                <a:latin typeface="Verdana" panose="020B0604030504040204" pitchFamily="34" charset="0"/>
                <a:ea typeface="Verdana" panose="020B0604030504040204" pitchFamily="34" charset="0"/>
              </a:rPr>
              <a:t>, F., </a:t>
            </a:r>
            <a:r>
              <a:rPr lang="en-US" sz="833" err="1">
                <a:solidFill>
                  <a:srgbClr val="212121"/>
                </a:solidFill>
                <a:latin typeface="Verdana" panose="020B0604030504040204" pitchFamily="34" charset="0"/>
                <a:ea typeface="Verdana" panose="020B0604030504040204" pitchFamily="34" charset="0"/>
              </a:rPr>
              <a:t>Vanhooymissen</a:t>
            </a:r>
            <a:r>
              <a:rPr lang="en-US" sz="833">
                <a:solidFill>
                  <a:srgbClr val="212121"/>
                </a:solidFill>
                <a:latin typeface="Verdana" panose="020B0604030504040204" pitchFamily="34" charset="0"/>
                <a:ea typeface="Verdana" panose="020B0604030504040204" pitchFamily="34" charset="0"/>
              </a:rPr>
              <a:t> I &amp; </a:t>
            </a:r>
            <a:r>
              <a:rPr lang="en-US" sz="833" err="1">
                <a:solidFill>
                  <a:srgbClr val="212121"/>
                </a:solidFill>
                <a:latin typeface="Verdana" panose="020B0604030504040204" pitchFamily="34" charset="0"/>
                <a:ea typeface="Verdana" panose="020B0604030504040204" pitchFamily="34" charset="0"/>
              </a:rPr>
              <a:t>Puylaert</a:t>
            </a:r>
            <a:r>
              <a:rPr lang="en-US" sz="833">
                <a:solidFill>
                  <a:srgbClr val="212121"/>
                </a:solidFill>
                <a:latin typeface="Verdana" panose="020B0604030504040204" pitchFamily="34" charset="0"/>
                <a:ea typeface="Verdana" panose="020B0604030504040204" pitchFamily="34" charset="0"/>
              </a:rPr>
              <a:t> J, Radiology Assistant website</a:t>
            </a:r>
            <a:r>
              <a:rPr lang="en-US" sz="833" baseline="30000">
                <a:solidFill>
                  <a:srgbClr val="212121"/>
                </a:solidFill>
                <a:latin typeface="Verdana" panose="020B0604030504040204" pitchFamily="34" charset="0"/>
                <a:ea typeface="Verdana" panose="020B0604030504040204" pitchFamily="34" charset="0"/>
              </a:rPr>
              <a:t>. </a:t>
            </a:r>
            <a:r>
              <a:rPr lang="en-US" sz="833">
                <a:solidFill>
                  <a:srgbClr val="212121"/>
                </a:solidFill>
                <a:latin typeface="Verdana" panose="020B0604030504040204" pitchFamily="34" charset="0"/>
                <a:ea typeface="Verdana" panose="020B0604030504040204" pitchFamily="34" charset="0"/>
              </a:rPr>
              <a:t>Reproduced with permission from the Radiology Assistant website, strictly for educational purposes only.</a:t>
            </a:r>
          </a:p>
        </p:txBody>
      </p:sp>
      <p:cxnSp>
        <p:nvCxnSpPr>
          <p:cNvPr id="12" name="Straight Arrow Connector 11">
            <a:extLst>
              <a:ext uri="{FF2B5EF4-FFF2-40B4-BE49-F238E27FC236}">
                <a16:creationId xmlns:a16="http://schemas.microsoft.com/office/drawing/2014/main" id="{728C78C5-C606-874C-F86B-4636A06DD7A7}"/>
              </a:ext>
            </a:extLst>
          </p:cNvPr>
          <p:cNvCxnSpPr>
            <a:cxnSpLocks/>
          </p:cNvCxnSpPr>
          <p:nvPr/>
        </p:nvCxnSpPr>
        <p:spPr>
          <a:xfrm flipH="1">
            <a:off x="5943601" y="3990975"/>
            <a:ext cx="18066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0939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1248;p286">
            <a:extLst>
              <a:ext uri="{FF2B5EF4-FFF2-40B4-BE49-F238E27FC236}">
                <a16:creationId xmlns:a16="http://schemas.microsoft.com/office/drawing/2014/main" id="{BE572AE3-7E15-4510-B8F9-480A78183EB6}"/>
              </a:ext>
            </a:extLst>
          </p:cNvPr>
          <p:cNvSpPr/>
          <p:nvPr/>
        </p:nvSpPr>
        <p:spPr>
          <a:xfrm>
            <a:off x="7346989" y="2890024"/>
            <a:ext cx="3404138" cy="1393903"/>
          </a:xfrm>
          <a:prstGeom prst="roundRect">
            <a:avLst>
              <a:gd name="adj" fmla="val 16667"/>
            </a:avLst>
          </a:prstGeom>
          <a:solidFill>
            <a:schemeClr val="lt2"/>
          </a:solidFill>
          <a:ln w="57150" cap="flat" cmpd="sng">
            <a:solidFill>
              <a:schemeClr val="accent1"/>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DD9BCD85-1D73-4BBF-B03A-FAF4226683E5}"/>
              </a:ext>
            </a:extLst>
          </p:cNvPr>
          <p:cNvSpPr>
            <a:spLocks noGrp="1"/>
          </p:cNvSpPr>
          <p:nvPr>
            <p:ph type="title"/>
          </p:nvPr>
        </p:nvSpPr>
        <p:spPr>
          <a:xfrm>
            <a:off x="605367" y="378458"/>
            <a:ext cx="10145760" cy="923330"/>
          </a:xfrm>
        </p:spPr>
        <p:txBody>
          <a:bodyPr/>
          <a:lstStyle/>
          <a:p>
            <a:r>
              <a:rPr lang="en-US"/>
              <a:t>Example of IUS long-term monitoring of CD in the terminal ileum</a:t>
            </a:r>
          </a:p>
        </p:txBody>
      </p:sp>
      <p:sp>
        <p:nvSpPr>
          <p:cNvPr id="4" name="Slide Number Placeholder 3">
            <a:extLst>
              <a:ext uri="{FF2B5EF4-FFF2-40B4-BE49-F238E27FC236}">
                <a16:creationId xmlns:a16="http://schemas.microsoft.com/office/drawing/2014/main" id="{17047D63-5B84-4FE4-894A-632D39440DA6}"/>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7</a:t>
            </a:fld>
            <a:endParaRPr lang="en-US">
              <a:solidFill>
                <a:srgbClr val="646464"/>
              </a:solidFill>
            </a:endParaRPr>
          </a:p>
        </p:txBody>
      </p:sp>
      <p:sp>
        <p:nvSpPr>
          <p:cNvPr id="5" name="Text Placeholder 4">
            <a:extLst>
              <a:ext uri="{FF2B5EF4-FFF2-40B4-BE49-F238E27FC236}">
                <a16:creationId xmlns:a16="http://schemas.microsoft.com/office/drawing/2014/main" id="{725A82C9-5776-4E7E-9AA8-C952B7D31C9C}"/>
              </a:ext>
            </a:extLst>
          </p:cNvPr>
          <p:cNvSpPr>
            <a:spLocks noGrp="1"/>
          </p:cNvSpPr>
          <p:nvPr>
            <p:ph type="body" sz="quarter" idx="17"/>
          </p:nvPr>
        </p:nvSpPr>
        <p:spPr/>
        <p:txBody>
          <a:bodyPr/>
          <a:lstStyle/>
          <a:p>
            <a:r>
              <a:rPr lang="en-US"/>
              <a:t>IUS: intestinal ultrasound; CD: Crohn’s disease; BWT: bowel wall thickness.</a:t>
            </a:r>
          </a:p>
          <a:p>
            <a:r>
              <a:rPr lang="en-US" err="1"/>
              <a:t>Zijta</a:t>
            </a:r>
            <a:r>
              <a:rPr lang="en-US"/>
              <a:t>, F., </a:t>
            </a:r>
            <a:r>
              <a:rPr lang="en-US" err="1"/>
              <a:t>Vanhooymissen</a:t>
            </a:r>
            <a:r>
              <a:rPr lang="en-US"/>
              <a:t>, I. &amp; </a:t>
            </a:r>
            <a:r>
              <a:rPr lang="en-US" err="1"/>
              <a:t>Puylaert</a:t>
            </a:r>
            <a:r>
              <a:rPr lang="en-US"/>
              <a:t>, J. Crohn's disease - role of Ultrasound. </a:t>
            </a:r>
            <a:r>
              <a:rPr lang="en-US" i="1"/>
              <a:t>Radiology Assistant</a:t>
            </a:r>
            <a:r>
              <a:rPr lang="en-US"/>
              <a:t>. Available at: https://radiologyassistant.nl/abdomen/bowel/ultrasound-in-crohns-disease </a:t>
            </a:r>
          </a:p>
        </p:txBody>
      </p:sp>
      <p:sp>
        <p:nvSpPr>
          <p:cNvPr id="12" name="TextBox 11">
            <a:extLst>
              <a:ext uri="{FF2B5EF4-FFF2-40B4-BE49-F238E27FC236}">
                <a16:creationId xmlns:a16="http://schemas.microsoft.com/office/drawing/2014/main" id="{4E30A465-51D9-441F-97B9-1CD2C56351F1}"/>
              </a:ext>
            </a:extLst>
          </p:cNvPr>
          <p:cNvSpPr txBox="1"/>
          <p:nvPr/>
        </p:nvSpPr>
        <p:spPr>
          <a:xfrm>
            <a:off x="7472150" y="3059374"/>
            <a:ext cx="3102385" cy="912814"/>
          </a:xfrm>
          <a:prstGeom prst="rect">
            <a:avLst/>
          </a:prstGeom>
          <a:noFill/>
        </p:spPr>
        <p:txBody>
          <a:bodyPr wrap="square">
            <a:spAutoFit/>
          </a:bodyPr>
          <a:lstStyle/>
          <a:p>
            <a:pPr algn="ctr" defTabSz="608486" fontAlgn="base">
              <a:spcBef>
                <a:spcPct val="50000"/>
              </a:spcBef>
              <a:spcAft>
                <a:spcPct val="0"/>
              </a:spcAft>
              <a:defRPr/>
            </a:pPr>
            <a:r>
              <a:rPr lang="en-US" sz="1333">
                <a:solidFill>
                  <a:srgbClr val="212121"/>
                </a:solidFill>
                <a:latin typeface="Verdana" panose="020B0604030504040204" pitchFamily="34" charset="0"/>
                <a:ea typeface="Verdana" panose="020B0604030504040204" pitchFamily="34" charset="0"/>
              </a:rPr>
              <a:t>Note that the BWT and the acutely inflamed fat around the ileum decreased after treatment (green arrowheads).</a:t>
            </a:r>
          </a:p>
        </p:txBody>
      </p:sp>
      <p:grpSp>
        <p:nvGrpSpPr>
          <p:cNvPr id="17" name="Group 16">
            <a:extLst>
              <a:ext uri="{FF2B5EF4-FFF2-40B4-BE49-F238E27FC236}">
                <a16:creationId xmlns:a16="http://schemas.microsoft.com/office/drawing/2014/main" id="{B7FE58E0-651F-44EF-A9B4-688F7E998AF1}"/>
              </a:ext>
            </a:extLst>
          </p:cNvPr>
          <p:cNvGrpSpPr/>
          <p:nvPr/>
        </p:nvGrpSpPr>
        <p:grpSpPr>
          <a:xfrm>
            <a:off x="601927" y="2247103"/>
            <a:ext cx="6042757" cy="2947507"/>
            <a:chOff x="1386740" y="2489063"/>
            <a:chExt cx="4655351" cy="2417983"/>
          </a:xfrm>
        </p:grpSpPr>
        <p:pic>
          <p:nvPicPr>
            <p:cNvPr id="11" name="Picture 10">
              <a:extLst>
                <a:ext uri="{FF2B5EF4-FFF2-40B4-BE49-F238E27FC236}">
                  <a16:creationId xmlns:a16="http://schemas.microsoft.com/office/drawing/2014/main" id="{4A500DB1-488D-4315-996B-02392E888B3D}"/>
                </a:ext>
              </a:extLst>
            </p:cNvPr>
            <p:cNvPicPr>
              <a:picLocks noChangeAspect="1"/>
            </p:cNvPicPr>
            <p:nvPr/>
          </p:nvPicPr>
          <p:blipFill rotWithShape="1">
            <a:blip r:embed="rId2"/>
            <a:srcRect l="34325" t="-270" b="10452"/>
            <a:stretch/>
          </p:blipFill>
          <p:spPr>
            <a:xfrm>
              <a:off x="1386741" y="2489063"/>
              <a:ext cx="4626393" cy="2417983"/>
            </a:xfrm>
            <a:prstGeom prst="rect">
              <a:avLst/>
            </a:prstGeom>
          </p:spPr>
        </p:pic>
        <p:sp>
          <p:nvSpPr>
            <p:cNvPr id="13" name="TextBox 12">
              <a:extLst>
                <a:ext uri="{FF2B5EF4-FFF2-40B4-BE49-F238E27FC236}">
                  <a16:creationId xmlns:a16="http://schemas.microsoft.com/office/drawing/2014/main" id="{13C3D288-E0CE-4841-A116-8794E9B14D52}"/>
                </a:ext>
              </a:extLst>
            </p:cNvPr>
            <p:cNvSpPr txBox="1"/>
            <p:nvPr/>
          </p:nvSpPr>
          <p:spPr>
            <a:xfrm>
              <a:off x="1386740" y="2536428"/>
              <a:ext cx="2667503" cy="223081"/>
            </a:xfrm>
            <a:prstGeom prst="rect">
              <a:avLst/>
            </a:prstGeom>
            <a:noFill/>
          </p:spPr>
          <p:txBody>
            <a:bodyPr wrap="square">
              <a:spAutoFit/>
            </a:bodyPr>
            <a:lstStyle/>
            <a:p>
              <a:pPr algn="ctr" defTabSz="608486" fontAlgn="base">
                <a:spcBef>
                  <a:spcPct val="50000"/>
                </a:spcBef>
                <a:spcAft>
                  <a:spcPct val="0"/>
                </a:spcAft>
                <a:defRPr/>
              </a:pPr>
              <a:r>
                <a:rPr lang="en-US" sz="1167" b="1">
                  <a:solidFill>
                    <a:srgbClr val="FFFFFF"/>
                  </a:solidFill>
                  <a:latin typeface="Verdana" panose="020B0604030504040204" pitchFamily="34" charset="0"/>
                  <a:ea typeface="Verdana" panose="020B0604030504040204" pitchFamily="34" charset="0"/>
                </a:rPr>
                <a:t>Before medication</a:t>
              </a:r>
            </a:p>
          </p:txBody>
        </p:sp>
        <p:sp>
          <p:nvSpPr>
            <p:cNvPr id="14" name="TextBox 13">
              <a:extLst>
                <a:ext uri="{FF2B5EF4-FFF2-40B4-BE49-F238E27FC236}">
                  <a16:creationId xmlns:a16="http://schemas.microsoft.com/office/drawing/2014/main" id="{E27DF49C-428D-469D-941D-60EF584557F8}"/>
                </a:ext>
              </a:extLst>
            </p:cNvPr>
            <p:cNvSpPr txBox="1"/>
            <p:nvPr/>
          </p:nvSpPr>
          <p:spPr>
            <a:xfrm>
              <a:off x="4083200" y="2540135"/>
              <a:ext cx="1958891" cy="223081"/>
            </a:xfrm>
            <a:prstGeom prst="rect">
              <a:avLst/>
            </a:prstGeom>
            <a:noFill/>
          </p:spPr>
          <p:txBody>
            <a:bodyPr wrap="square">
              <a:spAutoFit/>
            </a:bodyPr>
            <a:lstStyle/>
            <a:p>
              <a:pPr algn="ctr" defTabSz="608486" fontAlgn="base">
                <a:spcBef>
                  <a:spcPct val="50000"/>
                </a:spcBef>
                <a:spcAft>
                  <a:spcPct val="0"/>
                </a:spcAft>
                <a:defRPr/>
              </a:pPr>
              <a:r>
                <a:rPr lang="en-US" sz="1167" b="1">
                  <a:solidFill>
                    <a:srgbClr val="FFFFFF"/>
                  </a:solidFill>
                  <a:latin typeface="Verdana" panose="020B0604030504040204" pitchFamily="34" charset="0"/>
                  <a:ea typeface="Verdana" panose="020B0604030504040204" pitchFamily="34" charset="0"/>
                </a:rPr>
                <a:t>After medication</a:t>
              </a:r>
            </a:p>
          </p:txBody>
        </p:sp>
      </p:grpSp>
      <p:sp>
        <p:nvSpPr>
          <p:cNvPr id="15" name="TextBox 14">
            <a:extLst>
              <a:ext uri="{FF2B5EF4-FFF2-40B4-BE49-F238E27FC236}">
                <a16:creationId xmlns:a16="http://schemas.microsoft.com/office/drawing/2014/main" id="{45C74A1F-7344-4874-A7B5-9C52B35C2400}"/>
              </a:ext>
            </a:extLst>
          </p:cNvPr>
          <p:cNvSpPr txBox="1"/>
          <p:nvPr/>
        </p:nvSpPr>
        <p:spPr>
          <a:xfrm>
            <a:off x="601927" y="1650669"/>
            <a:ext cx="6005169" cy="502573"/>
          </a:xfrm>
          <a:prstGeom prst="rect">
            <a:avLst/>
          </a:prstGeom>
          <a:noFill/>
        </p:spPr>
        <p:txBody>
          <a:bodyPr wrap="square">
            <a:spAutoFit/>
          </a:bodyPr>
          <a:lstStyle>
            <a:defPPr>
              <a:defRPr lang="en-US"/>
            </a:defPPr>
            <a:lvl1pPr lvl="0" algn="ctr" defTabSz="685800" fontAlgn="auto">
              <a:spcBef>
                <a:spcPts val="0"/>
              </a:spcBef>
              <a:spcAft>
                <a:spcPts val="0"/>
              </a:spcAft>
              <a:defRPr sz="1600" b="1">
                <a:solidFill>
                  <a:schemeClr val="accent1"/>
                </a:solidFill>
                <a:latin typeface="Verdana" panose="020B0604030504040204" pitchFamily="34" charset="0"/>
                <a:ea typeface="Verdana" panose="020B0604030504040204" pitchFamily="34" charset="0"/>
                <a:cs typeface="+mn-cs"/>
              </a:defRPr>
            </a:lvl1pPr>
            <a:lvl2pPr marL="641350" indent="-280988" eaLnBrk="1" hangingPunct="1">
              <a:lnSpc>
                <a:spcPct val="100000"/>
              </a:lnSpc>
              <a:spcBef>
                <a:spcPts val="0"/>
              </a:spcBef>
              <a:buClr>
                <a:schemeClr val="tx1"/>
              </a:buClr>
              <a:buSzPct val="100000"/>
              <a:buFont typeface="Arial" pitchFamily="-65" charset="0"/>
              <a:buChar char="–"/>
              <a:tabLst/>
              <a:defRPr sz="2400">
                <a:latin typeface="Verdana" charset="0"/>
                <a:ea typeface="Verdana" charset="0"/>
                <a:cs typeface="Verdana" charset="0"/>
              </a:defRPr>
            </a:lvl2pPr>
            <a:lvl3pPr marL="877824" indent="-241402" eaLnBrk="1" hangingPunct="1">
              <a:lnSpc>
                <a:spcPct val="100000"/>
              </a:lnSpc>
              <a:spcBef>
                <a:spcPts val="0"/>
              </a:spcBef>
              <a:buClr>
                <a:schemeClr val="tx1"/>
              </a:buClr>
              <a:buSzPct val="100000"/>
              <a:buFont typeface="Arial" pitchFamily="-65" charset="0"/>
              <a:buChar char="•"/>
              <a:defRPr sz="2160">
                <a:latin typeface="Verdana" charset="0"/>
                <a:ea typeface="Verdana" charset="0"/>
                <a:cs typeface="Verdana" charset="0"/>
              </a:defRPr>
            </a:lvl3pPr>
            <a:lvl4pPr marL="1316736" indent="-241402" eaLnBrk="1" hangingPunct="1">
              <a:lnSpc>
                <a:spcPct val="100000"/>
              </a:lnSpc>
              <a:spcBef>
                <a:spcPts val="0"/>
              </a:spcBef>
              <a:buClr>
                <a:schemeClr val="tx1"/>
              </a:buClr>
              <a:buSzPct val="100000"/>
              <a:buFont typeface="Arial" pitchFamily="-65" charset="0"/>
              <a:buChar char="–"/>
              <a:defRPr sz="1800">
                <a:latin typeface="Verdana" charset="0"/>
                <a:ea typeface="Verdana" charset="0"/>
                <a:cs typeface="Verdana" charset="0"/>
              </a:defRPr>
            </a:lvl4pPr>
            <a:lvl5pPr marL="1785557" indent="-229362" eaLnBrk="1" hangingPunct="1">
              <a:lnSpc>
                <a:spcPct val="100000"/>
              </a:lnSpc>
              <a:spcBef>
                <a:spcPts val="0"/>
              </a:spcBef>
              <a:buClr>
                <a:schemeClr val="tx1"/>
              </a:buClr>
              <a:buSzPct val="100000"/>
              <a:buFont typeface="Arial" pitchFamily="-65" charset="0"/>
              <a:buChar char="»"/>
              <a:defRPr sz="1560">
                <a:latin typeface="Verdana" charset="0"/>
                <a:ea typeface="Verdana" charset="0"/>
                <a:cs typeface="Verdana" charset="0"/>
              </a:defRPr>
            </a:lvl5pPr>
            <a:lvl6pPr marL="2131468" indent="-230429" fontAlgn="base">
              <a:spcBef>
                <a:spcPts val="455"/>
              </a:spcBef>
              <a:spcAft>
                <a:spcPct val="0"/>
              </a:spcAft>
              <a:buSzPct val="100000"/>
              <a:buFont typeface="Arial" pitchFamily="-110" charset="0"/>
              <a:buChar char="»"/>
              <a:defRPr sz="2040">
                <a:latin typeface="+mn-lt"/>
                <a:ea typeface="+mn-ea"/>
                <a:cs typeface="+mn-cs"/>
              </a:defRPr>
            </a:lvl6pPr>
            <a:lvl7pPr marL="2477111" indent="-230429" fontAlgn="base">
              <a:spcBef>
                <a:spcPts val="455"/>
              </a:spcBef>
              <a:spcAft>
                <a:spcPct val="0"/>
              </a:spcAft>
              <a:buSzPct val="100000"/>
              <a:buFont typeface="Arial" pitchFamily="-110" charset="0"/>
              <a:buChar char="»"/>
              <a:defRPr sz="2040">
                <a:latin typeface="+mn-lt"/>
                <a:ea typeface="+mn-ea"/>
                <a:cs typeface="+mn-cs"/>
              </a:defRPr>
            </a:lvl7pPr>
            <a:lvl8pPr marL="2822754" indent="-230429" fontAlgn="base">
              <a:spcBef>
                <a:spcPts val="455"/>
              </a:spcBef>
              <a:spcAft>
                <a:spcPct val="0"/>
              </a:spcAft>
              <a:buSzPct val="100000"/>
              <a:buFont typeface="Arial" pitchFamily="-110" charset="0"/>
              <a:buChar char="»"/>
              <a:defRPr sz="2040">
                <a:latin typeface="+mn-lt"/>
                <a:ea typeface="+mn-ea"/>
                <a:cs typeface="+mn-cs"/>
              </a:defRPr>
            </a:lvl8pPr>
            <a:lvl9pPr marL="3168397" indent="-230429" fontAlgn="base">
              <a:spcBef>
                <a:spcPts val="455"/>
              </a:spcBef>
              <a:spcAft>
                <a:spcPct val="0"/>
              </a:spcAft>
              <a:buSzPct val="100000"/>
              <a:buFont typeface="Arial" pitchFamily="-110" charset="0"/>
              <a:buChar char="»"/>
              <a:defRPr sz="2040">
                <a:latin typeface="+mn-lt"/>
                <a:ea typeface="+mn-ea"/>
                <a:cs typeface="+mn-cs"/>
              </a:defRPr>
            </a:lvl9pPr>
          </a:lstStyle>
          <a:p>
            <a:pPr defTabSz="571477">
              <a:defRPr/>
            </a:pPr>
            <a:r>
              <a:rPr lang="en-US" sz="1333">
                <a:solidFill>
                  <a:srgbClr val="00A0DF"/>
                </a:solidFill>
              </a:rPr>
              <a:t>IUS images of the terminal ileum in a patient with CD after 8 months of treatment</a:t>
            </a:r>
            <a:endParaRPr lang="en-NZ" sz="1333">
              <a:solidFill>
                <a:srgbClr val="00A0DF"/>
              </a:solidFill>
            </a:endParaRPr>
          </a:p>
        </p:txBody>
      </p:sp>
      <p:sp>
        <p:nvSpPr>
          <p:cNvPr id="16" name="TextBox 15">
            <a:extLst>
              <a:ext uri="{FF2B5EF4-FFF2-40B4-BE49-F238E27FC236}">
                <a16:creationId xmlns:a16="http://schemas.microsoft.com/office/drawing/2014/main" id="{0B7BF086-1E6C-438D-A4BD-1C80D0104DD6}"/>
              </a:ext>
            </a:extLst>
          </p:cNvPr>
          <p:cNvSpPr txBox="1"/>
          <p:nvPr/>
        </p:nvSpPr>
        <p:spPr>
          <a:xfrm>
            <a:off x="601928" y="5291766"/>
            <a:ext cx="6005169" cy="348685"/>
          </a:xfrm>
          <a:prstGeom prst="rect">
            <a:avLst/>
          </a:prstGeom>
          <a:noFill/>
        </p:spPr>
        <p:txBody>
          <a:bodyPr wrap="square">
            <a:spAutoFit/>
          </a:bodyPr>
          <a:lstStyle/>
          <a:p>
            <a:pPr algn="ctr" defTabSz="571477">
              <a:defRPr/>
            </a:pPr>
            <a:r>
              <a:rPr lang="en-US" sz="833">
                <a:solidFill>
                  <a:srgbClr val="212121"/>
                </a:solidFill>
                <a:latin typeface="Verdana" panose="020B0604030504040204" pitchFamily="34" charset="0"/>
                <a:ea typeface="Verdana" panose="020B0604030504040204" pitchFamily="34" charset="0"/>
              </a:rPr>
              <a:t>Image credit: </a:t>
            </a:r>
            <a:r>
              <a:rPr lang="en-US" sz="833" err="1">
                <a:solidFill>
                  <a:srgbClr val="212121"/>
                </a:solidFill>
                <a:latin typeface="Verdana" panose="020B0604030504040204" pitchFamily="34" charset="0"/>
                <a:ea typeface="Verdana" panose="020B0604030504040204" pitchFamily="34" charset="0"/>
              </a:rPr>
              <a:t>Zijta</a:t>
            </a:r>
            <a:r>
              <a:rPr lang="en-US" sz="833">
                <a:solidFill>
                  <a:srgbClr val="212121"/>
                </a:solidFill>
                <a:latin typeface="Verdana" panose="020B0604030504040204" pitchFamily="34" charset="0"/>
                <a:ea typeface="Verdana" panose="020B0604030504040204" pitchFamily="34" charset="0"/>
              </a:rPr>
              <a:t>, F., </a:t>
            </a:r>
            <a:r>
              <a:rPr lang="en-US" sz="833" err="1">
                <a:solidFill>
                  <a:srgbClr val="212121"/>
                </a:solidFill>
                <a:latin typeface="Verdana" panose="020B0604030504040204" pitchFamily="34" charset="0"/>
                <a:ea typeface="Verdana" panose="020B0604030504040204" pitchFamily="34" charset="0"/>
              </a:rPr>
              <a:t>Vanhooymissen</a:t>
            </a:r>
            <a:r>
              <a:rPr lang="en-US" sz="833">
                <a:solidFill>
                  <a:srgbClr val="212121"/>
                </a:solidFill>
                <a:latin typeface="Verdana" panose="020B0604030504040204" pitchFamily="34" charset="0"/>
                <a:ea typeface="Verdana" panose="020B0604030504040204" pitchFamily="34" charset="0"/>
              </a:rPr>
              <a:t> I &amp; </a:t>
            </a:r>
            <a:r>
              <a:rPr lang="en-US" sz="833" err="1">
                <a:solidFill>
                  <a:srgbClr val="212121"/>
                </a:solidFill>
                <a:latin typeface="Verdana" panose="020B0604030504040204" pitchFamily="34" charset="0"/>
                <a:ea typeface="Verdana" panose="020B0604030504040204" pitchFamily="34" charset="0"/>
              </a:rPr>
              <a:t>Puylaert</a:t>
            </a:r>
            <a:r>
              <a:rPr lang="en-US" sz="833">
                <a:solidFill>
                  <a:srgbClr val="212121"/>
                </a:solidFill>
                <a:latin typeface="Verdana" panose="020B0604030504040204" pitchFamily="34" charset="0"/>
                <a:ea typeface="Verdana" panose="020B0604030504040204" pitchFamily="34" charset="0"/>
              </a:rPr>
              <a:t> J, Radiology Assistant website</a:t>
            </a:r>
            <a:r>
              <a:rPr lang="en-US" sz="833" baseline="30000">
                <a:solidFill>
                  <a:srgbClr val="212121"/>
                </a:solidFill>
                <a:latin typeface="Verdana" panose="020B0604030504040204" pitchFamily="34" charset="0"/>
                <a:ea typeface="Verdana" panose="020B0604030504040204" pitchFamily="34" charset="0"/>
              </a:rPr>
              <a:t>. </a:t>
            </a:r>
            <a:r>
              <a:rPr lang="en-US" sz="833">
                <a:solidFill>
                  <a:srgbClr val="212121"/>
                </a:solidFill>
                <a:latin typeface="Verdana" panose="020B0604030504040204" pitchFamily="34" charset="0"/>
                <a:ea typeface="Verdana" panose="020B0604030504040204" pitchFamily="34" charset="0"/>
              </a:rPr>
              <a:t>Reproduced with permission from the Radiology Assistant website, strictly for educational purposes only.</a:t>
            </a:r>
          </a:p>
        </p:txBody>
      </p:sp>
    </p:spTree>
    <p:extLst>
      <p:ext uri="{BB962C8B-B14F-4D97-AF65-F5344CB8AC3E}">
        <p14:creationId xmlns:p14="http://schemas.microsoft.com/office/powerpoint/2010/main" val="16367645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1248;p286">
            <a:extLst>
              <a:ext uri="{FF2B5EF4-FFF2-40B4-BE49-F238E27FC236}">
                <a16:creationId xmlns:a16="http://schemas.microsoft.com/office/drawing/2014/main" id="{87C373BC-658A-4DCB-A15E-A7D166096B08}"/>
              </a:ext>
            </a:extLst>
          </p:cNvPr>
          <p:cNvSpPr/>
          <p:nvPr/>
        </p:nvSpPr>
        <p:spPr>
          <a:xfrm>
            <a:off x="7691745" y="2557774"/>
            <a:ext cx="3404138" cy="1393903"/>
          </a:xfrm>
          <a:prstGeom prst="roundRect">
            <a:avLst>
              <a:gd name="adj" fmla="val 16667"/>
            </a:avLst>
          </a:prstGeom>
          <a:solidFill>
            <a:schemeClr val="lt2"/>
          </a:solidFill>
          <a:ln w="57150" cap="flat" cmpd="sng">
            <a:solidFill>
              <a:schemeClr val="accent1"/>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D0FB5BBE-1B60-4C9D-9154-B0E32D3D67CA}"/>
              </a:ext>
            </a:extLst>
          </p:cNvPr>
          <p:cNvSpPr>
            <a:spLocks noGrp="1"/>
          </p:cNvSpPr>
          <p:nvPr>
            <p:ph type="title"/>
          </p:nvPr>
        </p:nvSpPr>
        <p:spPr/>
        <p:txBody>
          <a:bodyPr/>
          <a:lstStyle/>
          <a:p>
            <a:r>
              <a:rPr lang="it-IT"/>
              <a:t>Crohn colitis vs ulcerative colitis</a:t>
            </a:r>
            <a:endParaRPr lang="en-US"/>
          </a:p>
        </p:txBody>
      </p:sp>
      <p:sp>
        <p:nvSpPr>
          <p:cNvPr id="4" name="Slide Number Placeholder 3">
            <a:extLst>
              <a:ext uri="{FF2B5EF4-FFF2-40B4-BE49-F238E27FC236}">
                <a16:creationId xmlns:a16="http://schemas.microsoft.com/office/drawing/2014/main" id="{13595CD7-463D-4614-8824-210D542E9642}"/>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8</a:t>
            </a:fld>
            <a:endParaRPr lang="en-US">
              <a:solidFill>
                <a:srgbClr val="646464"/>
              </a:solidFill>
            </a:endParaRPr>
          </a:p>
        </p:txBody>
      </p:sp>
      <p:sp>
        <p:nvSpPr>
          <p:cNvPr id="5" name="Text Placeholder 4">
            <a:extLst>
              <a:ext uri="{FF2B5EF4-FFF2-40B4-BE49-F238E27FC236}">
                <a16:creationId xmlns:a16="http://schemas.microsoft.com/office/drawing/2014/main" id="{66603A74-E2C8-41EA-A20A-A6F3D677A1F3}"/>
              </a:ext>
            </a:extLst>
          </p:cNvPr>
          <p:cNvSpPr>
            <a:spLocks noGrp="1"/>
          </p:cNvSpPr>
          <p:nvPr>
            <p:ph type="body" sz="quarter" idx="17"/>
          </p:nvPr>
        </p:nvSpPr>
        <p:spPr>
          <a:xfrm>
            <a:off x="601928" y="6279363"/>
            <a:ext cx="8382000" cy="275167"/>
          </a:xfrm>
        </p:spPr>
        <p:txBody>
          <a:bodyPr/>
          <a:lstStyle/>
          <a:p>
            <a:r>
              <a:rPr lang="en-US"/>
              <a:t>IUS: intestinal ultrasound; CD: Crohn’s disease; UC: ulcerative colitis</a:t>
            </a:r>
          </a:p>
          <a:p>
            <a:r>
              <a:rPr lang="en-US" err="1"/>
              <a:t>Zijta</a:t>
            </a:r>
            <a:r>
              <a:rPr lang="en-US"/>
              <a:t>, F., </a:t>
            </a:r>
            <a:r>
              <a:rPr lang="en-US" err="1"/>
              <a:t>Vanhooymissen</a:t>
            </a:r>
            <a:r>
              <a:rPr lang="en-US"/>
              <a:t>, I. &amp; </a:t>
            </a:r>
            <a:r>
              <a:rPr lang="en-US" err="1"/>
              <a:t>Puylaert</a:t>
            </a:r>
            <a:r>
              <a:rPr lang="en-US"/>
              <a:t>, J. Crohn's disease - role of Ultrasound. </a:t>
            </a:r>
            <a:r>
              <a:rPr lang="en-US" i="1"/>
              <a:t>Radiology Assistant. </a:t>
            </a:r>
            <a:r>
              <a:rPr lang="en-US"/>
              <a:t>Available at: https://radiologyassistant.nl/abdomen/bowel/ultrasound-in-crohns-disease </a:t>
            </a:r>
          </a:p>
        </p:txBody>
      </p:sp>
      <p:sp>
        <p:nvSpPr>
          <p:cNvPr id="7" name="TextBox 6">
            <a:extLst>
              <a:ext uri="{FF2B5EF4-FFF2-40B4-BE49-F238E27FC236}">
                <a16:creationId xmlns:a16="http://schemas.microsoft.com/office/drawing/2014/main" id="{9927B4DD-57C7-465C-9B67-CDD3142A17CC}"/>
              </a:ext>
            </a:extLst>
          </p:cNvPr>
          <p:cNvSpPr txBox="1"/>
          <p:nvPr/>
        </p:nvSpPr>
        <p:spPr>
          <a:xfrm>
            <a:off x="7691745" y="2611493"/>
            <a:ext cx="3321758" cy="1323054"/>
          </a:xfrm>
          <a:prstGeom prst="rect">
            <a:avLst/>
          </a:prstGeom>
          <a:noFill/>
        </p:spPr>
        <p:txBody>
          <a:bodyPr wrap="square">
            <a:spAutoFit/>
          </a:bodyPr>
          <a:lstStyle/>
          <a:p>
            <a:pPr algn="ctr" defTabSz="571477">
              <a:defRPr/>
            </a:pPr>
            <a:r>
              <a:rPr lang="en-US" sz="1333">
                <a:solidFill>
                  <a:srgbClr val="000000"/>
                </a:solidFill>
                <a:latin typeface="Verdana" panose="020B0604030504040204" pitchFamily="34" charset="0"/>
                <a:ea typeface="Verdana" panose="020B0604030504040204" pitchFamily="34" charset="0"/>
              </a:rPr>
              <a:t>Demonstration of hypoechoic, transmural inflammation (shown as green * in the image on the left)  and the presence of non-compressible inflamed fat^ strongly </a:t>
            </a:r>
            <a:r>
              <a:rPr lang="en-US" sz="1333" err="1">
                <a:solidFill>
                  <a:srgbClr val="000000"/>
                </a:solidFill>
                <a:latin typeface="Verdana" panose="020B0604030504040204" pitchFamily="34" charset="0"/>
                <a:ea typeface="Verdana" panose="020B0604030504040204" pitchFamily="34" charset="0"/>
              </a:rPr>
              <a:t>favour</a:t>
            </a:r>
            <a:r>
              <a:rPr lang="en-US" sz="1333">
                <a:solidFill>
                  <a:srgbClr val="000000"/>
                </a:solidFill>
                <a:latin typeface="Verdana" panose="020B0604030504040204" pitchFamily="34" charset="0"/>
                <a:ea typeface="Verdana" panose="020B0604030504040204" pitchFamily="34" charset="0"/>
              </a:rPr>
              <a:t> CD</a:t>
            </a:r>
          </a:p>
        </p:txBody>
      </p:sp>
      <p:sp>
        <p:nvSpPr>
          <p:cNvPr id="8" name="TextBox 7">
            <a:extLst>
              <a:ext uri="{FF2B5EF4-FFF2-40B4-BE49-F238E27FC236}">
                <a16:creationId xmlns:a16="http://schemas.microsoft.com/office/drawing/2014/main" id="{0CA5C8C8-FB59-4366-9699-287C9A41126D}"/>
              </a:ext>
            </a:extLst>
          </p:cNvPr>
          <p:cNvSpPr txBox="1"/>
          <p:nvPr/>
        </p:nvSpPr>
        <p:spPr>
          <a:xfrm>
            <a:off x="1003610" y="1351260"/>
            <a:ext cx="10352048" cy="451534"/>
          </a:xfrm>
          <a:prstGeom prst="rect">
            <a:avLst/>
          </a:prstGeom>
          <a:noFill/>
        </p:spPr>
        <p:txBody>
          <a:bodyPr wrap="square">
            <a:spAutoFit/>
          </a:bodyPr>
          <a:lstStyle/>
          <a:p>
            <a:pPr defTabSz="571477">
              <a:defRPr/>
            </a:pPr>
            <a:r>
              <a:rPr lang="en-US" sz="1167" b="1">
                <a:solidFill>
                  <a:srgbClr val="212121"/>
                </a:solidFill>
                <a:latin typeface="Verdana" panose="020B0604030504040204" pitchFamily="34" charset="0"/>
                <a:ea typeface="Verdana" panose="020B0604030504040204" pitchFamily="34" charset="0"/>
              </a:rPr>
              <a:t>On clinical grounds and even with the help of endoscopy and biopsies, it can sometimes be difficult to differentiate Crohn’s colitis from UC.</a:t>
            </a:r>
          </a:p>
        </p:txBody>
      </p:sp>
      <p:pic>
        <p:nvPicPr>
          <p:cNvPr id="9" name="Picture 8">
            <a:extLst>
              <a:ext uri="{FF2B5EF4-FFF2-40B4-BE49-F238E27FC236}">
                <a16:creationId xmlns:a16="http://schemas.microsoft.com/office/drawing/2014/main" id="{99D5F272-17FD-4DB3-8B7D-944753C603A0}"/>
              </a:ext>
            </a:extLst>
          </p:cNvPr>
          <p:cNvPicPr>
            <a:picLocks noChangeAspect="1"/>
          </p:cNvPicPr>
          <p:nvPr/>
        </p:nvPicPr>
        <p:blipFill>
          <a:blip r:embed="rId2"/>
          <a:stretch>
            <a:fillRect/>
          </a:stretch>
        </p:blipFill>
        <p:spPr>
          <a:xfrm>
            <a:off x="616013" y="2488290"/>
            <a:ext cx="6423785" cy="2636176"/>
          </a:xfrm>
          <a:prstGeom prst="rect">
            <a:avLst/>
          </a:prstGeom>
        </p:spPr>
      </p:pic>
      <p:sp>
        <p:nvSpPr>
          <p:cNvPr id="10" name="TextBox 9">
            <a:extLst>
              <a:ext uri="{FF2B5EF4-FFF2-40B4-BE49-F238E27FC236}">
                <a16:creationId xmlns:a16="http://schemas.microsoft.com/office/drawing/2014/main" id="{2A55B141-3667-4445-9316-38A57FCCCF16}"/>
              </a:ext>
            </a:extLst>
          </p:cNvPr>
          <p:cNvSpPr txBox="1"/>
          <p:nvPr/>
        </p:nvSpPr>
        <p:spPr>
          <a:xfrm>
            <a:off x="608970" y="2089887"/>
            <a:ext cx="6437870" cy="297454"/>
          </a:xfrm>
          <a:prstGeom prst="rect">
            <a:avLst/>
          </a:prstGeom>
          <a:noFill/>
        </p:spPr>
        <p:txBody>
          <a:bodyPr wrap="square">
            <a:spAutoFit/>
          </a:bodyPr>
          <a:lstStyle>
            <a:defPPr>
              <a:defRPr lang="en-US"/>
            </a:defPPr>
            <a:lvl1pPr lvl="0" algn="ctr" defTabSz="685800" fontAlgn="auto">
              <a:spcBef>
                <a:spcPts val="0"/>
              </a:spcBef>
              <a:spcAft>
                <a:spcPts val="0"/>
              </a:spcAft>
              <a:defRPr sz="1600" b="1">
                <a:solidFill>
                  <a:schemeClr val="accent1"/>
                </a:solidFill>
                <a:latin typeface="Verdana" panose="020B0604030504040204" pitchFamily="34" charset="0"/>
                <a:ea typeface="Verdana" panose="020B0604030504040204" pitchFamily="34" charset="0"/>
                <a:cs typeface="+mn-cs"/>
              </a:defRPr>
            </a:lvl1pPr>
            <a:lvl2pPr marL="641350" indent="-280988" eaLnBrk="1" hangingPunct="1">
              <a:lnSpc>
                <a:spcPct val="100000"/>
              </a:lnSpc>
              <a:spcBef>
                <a:spcPts val="0"/>
              </a:spcBef>
              <a:buClr>
                <a:schemeClr val="tx1"/>
              </a:buClr>
              <a:buSzPct val="100000"/>
              <a:buFont typeface="Arial" pitchFamily="-65" charset="0"/>
              <a:buChar char="–"/>
              <a:tabLst/>
              <a:defRPr sz="2400">
                <a:latin typeface="Verdana" charset="0"/>
                <a:ea typeface="Verdana" charset="0"/>
                <a:cs typeface="Verdana" charset="0"/>
              </a:defRPr>
            </a:lvl2pPr>
            <a:lvl3pPr marL="877824" indent="-241402" eaLnBrk="1" hangingPunct="1">
              <a:lnSpc>
                <a:spcPct val="100000"/>
              </a:lnSpc>
              <a:spcBef>
                <a:spcPts val="0"/>
              </a:spcBef>
              <a:buClr>
                <a:schemeClr val="tx1"/>
              </a:buClr>
              <a:buSzPct val="100000"/>
              <a:buFont typeface="Arial" pitchFamily="-65" charset="0"/>
              <a:buChar char="•"/>
              <a:defRPr sz="2160">
                <a:latin typeface="Verdana" charset="0"/>
                <a:ea typeface="Verdana" charset="0"/>
                <a:cs typeface="Verdana" charset="0"/>
              </a:defRPr>
            </a:lvl3pPr>
            <a:lvl4pPr marL="1316736" indent="-241402" eaLnBrk="1" hangingPunct="1">
              <a:lnSpc>
                <a:spcPct val="100000"/>
              </a:lnSpc>
              <a:spcBef>
                <a:spcPts val="0"/>
              </a:spcBef>
              <a:buClr>
                <a:schemeClr val="tx1"/>
              </a:buClr>
              <a:buSzPct val="100000"/>
              <a:buFont typeface="Arial" pitchFamily="-65" charset="0"/>
              <a:buChar char="–"/>
              <a:defRPr sz="1800">
                <a:latin typeface="Verdana" charset="0"/>
                <a:ea typeface="Verdana" charset="0"/>
                <a:cs typeface="Verdana" charset="0"/>
              </a:defRPr>
            </a:lvl4pPr>
            <a:lvl5pPr marL="1785557" indent="-229362" eaLnBrk="1" hangingPunct="1">
              <a:lnSpc>
                <a:spcPct val="100000"/>
              </a:lnSpc>
              <a:spcBef>
                <a:spcPts val="0"/>
              </a:spcBef>
              <a:buClr>
                <a:schemeClr val="tx1"/>
              </a:buClr>
              <a:buSzPct val="100000"/>
              <a:buFont typeface="Arial" pitchFamily="-65" charset="0"/>
              <a:buChar char="»"/>
              <a:defRPr sz="1560">
                <a:latin typeface="Verdana" charset="0"/>
                <a:ea typeface="Verdana" charset="0"/>
                <a:cs typeface="Verdana" charset="0"/>
              </a:defRPr>
            </a:lvl5pPr>
            <a:lvl6pPr marL="2131468" indent="-230429" fontAlgn="base">
              <a:spcBef>
                <a:spcPts val="455"/>
              </a:spcBef>
              <a:spcAft>
                <a:spcPct val="0"/>
              </a:spcAft>
              <a:buSzPct val="100000"/>
              <a:buFont typeface="Arial" pitchFamily="-110" charset="0"/>
              <a:buChar char="»"/>
              <a:defRPr sz="2040">
                <a:latin typeface="+mn-lt"/>
                <a:ea typeface="+mn-ea"/>
                <a:cs typeface="+mn-cs"/>
              </a:defRPr>
            </a:lvl6pPr>
            <a:lvl7pPr marL="2477111" indent="-230429" fontAlgn="base">
              <a:spcBef>
                <a:spcPts val="455"/>
              </a:spcBef>
              <a:spcAft>
                <a:spcPct val="0"/>
              </a:spcAft>
              <a:buSzPct val="100000"/>
              <a:buFont typeface="Arial" pitchFamily="-110" charset="0"/>
              <a:buChar char="»"/>
              <a:defRPr sz="2040">
                <a:latin typeface="+mn-lt"/>
                <a:ea typeface="+mn-ea"/>
                <a:cs typeface="+mn-cs"/>
              </a:defRPr>
            </a:lvl7pPr>
            <a:lvl8pPr marL="2822754" indent="-230429" fontAlgn="base">
              <a:spcBef>
                <a:spcPts val="455"/>
              </a:spcBef>
              <a:spcAft>
                <a:spcPct val="0"/>
              </a:spcAft>
              <a:buSzPct val="100000"/>
              <a:buFont typeface="Arial" pitchFamily="-110" charset="0"/>
              <a:buChar char="»"/>
              <a:defRPr sz="2040">
                <a:latin typeface="+mn-lt"/>
                <a:ea typeface="+mn-ea"/>
                <a:cs typeface="+mn-cs"/>
              </a:defRPr>
            </a:lvl8pPr>
            <a:lvl9pPr marL="3168397" indent="-230429" fontAlgn="base">
              <a:spcBef>
                <a:spcPts val="455"/>
              </a:spcBef>
              <a:spcAft>
                <a:spcPct val="0"/>
              </a:spcAft>
              <a:buSzPct val="100000"/>
              <a:buFont typeface="Arial" pitchFamily="-110" charset="0"/>
              <a:buChar char="»"/>
              <a:defRPr sz="2040">
                <a:latin typeface="+mn-lt"/>
                <a:ea typeface="+mn-ea"/>
                <a:cs typeface="+mn-cs"/>
              </a:defRPr>
            </a:lvl9pPr>
          </a:lstStyle>
          <a:p>
            <a:pPr defTabSz="571477">
              <a:defRPr/>
            </a:pPr>
            <a:r>
              <a:rPr lang="en-US" sz="1333">
                <a:solidFill>
                  <a:srgbClr val="00A0DF"/>
                </a:solidFill>
              </a:rPr>
              <a:t>Differentiating ulcerative colitis from Crohn’s colitis with IUS</a:t>
            </a:r>
          </a:p>
        </p:txBody>
      </p:sp>
      <p:sp>
        <p:nvSpPr>
          <p:cNvPr id="11" name="TextBox 10">
            <a:extLst>
              <a:ext uri="{FF2B5EF4-FFF2-40B4-BE49-F238E27FC236}">
                <a16:creationId xmlns:a16="http://schemas.microsoft.com/office/drawing/2014/main" id="{84423CFF-1FB0-4F78-9439-0766E45283F0}"/>
              </a:ext>
            </a:extLst>
          </p:cNvPr>
          <p:cNvSpPr txBox="1"/>
          <p:nvPr/>
        </p:nvSpPr>
        <p:spPr>
          <a:xfrm>
            <a:off x="7691746" y="3970303"/>
            <a:ext cx="3481459" cy="1169936"/>
          </a:xfrm>
          <a:prstGeom prst="rect">
            <a:avLst/>
          </a:prstGeom>
          <a:noFill/>
        </p:spPr>
        <p:txBody>
          <a:bodyPr wrap="square">
            <a:spAutoFit/>
          </a:bodyPr>
          <a:lstStyle/>
          <a:p>
            <a:pPr algn="just" defTabSz="608486" fontAlgn="base">
              <a:spcBef>
                <a:spcPct val="50000"/>
              </a:spcBef>
              <a:spcAft>
                <a:spcPct val="0"/>
              </a:spcAft>
              <a:defRPr/>
            </a:pPr>
            <a:r>
              <a:rPr lang="en-US" sz="1167">
                <a:solidFill>
                  <a:srgbClr val="000000"/>
                </a:solidFill>
                <a:latin typeface="Verdana" panose="020B0604030504040204" pitchFamily="34" charset="0"/>
                <a:ea typeface="Verdana" panose="020B0604030504040204" pitchFamily="34" charset="0"/>
              </a:rPr>
              <a:t>^In severe UC, there may be increased echogenicity of the surrounding fat. This fat is rather well-compressible and should be considered as oedema associated with secondary hyperemia rather than as a sign of true transmural inflammation. </a:t>
            </a:r>
            <a:endParaRPr lang="en-NZ" sz="1167">
              <a:solidFill>
                <a:srgbClr val="21212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902F5C56-661B-4964-8BCC-427D48419E2F}"/>
              </a:ext>
            </a:extLst>
          </p:cNvPr>
          <p:cNvSpPr txBox="1"/>
          <p:nvPr/>
        </p:nvSpPr>
        <p:spPr>
          <a:xfrm>
            <a:off x="1173562" y="5232700"/>
            <a:ext cx="5280517" cy="348685"/>
          </a:xfrm>
          <a:prstGeom prst="rect">
            <a:avLst/>
          </a:prstGeom>
          <a:noFill/>
        </p:spPr>
        <p:txBody>
          <a:bodyPr wrap="square">
            <a:spAutoFit/>
          </a:bodyPr>
          <a:lstStyle/>
          <a:p>
            <a:pPr algn="ctr" defTabSz="571477">
              <a:defRPr/>
            </a:pPr>
            <a:r>
              <a:rPr lang="en-US" sz="833">
                <a:solidFill>
                  <a:srgbClr val="212121"/>
                </a:solidFill>
                <a:latin typeface="Verdana" panose="020B0604030504040204" pitchFamily="34" charset="0"/>
                <a:ea typeface="Verdana" panose="020B0604030504040204" pitchFamily="34" charset="0"/>
              </a:rPr>
              <a:t>Image credit: </a:t>
            </a:r>
            <a:r>
              <a:rPr lang="en-US" sz="833" err="1">
                <a:solidFill>
                  <a:srgbClr val="212121"/>
                </a:solidFill>
                <a:latin typeface="Verdana" panose="020B0604030504040204" pitchFamily="34" charset="0"/>
                <a:ea typeface="Verdana" panose="020B0604030504040204" pitchFamily="34" charset="0"/>
              </a:rPr>
              <a:t>Zijta</a:t>
            </a:r>
            <a:r>
              <a:rPr lang="en-US" sz="833">
                <a:solidFill>
                  <a:srgbClr val="212121"/>
                </a:solidFill>
                <a:latin typeface="Verdana" panose="020B0604030504040204" pitchFamily="34" charset="0"/>
                <a:ea typeface="Verdana" panose="020B0604030504040204" pitchFamily="34" charset="0"/>
              </a:rPr>
              <a:t>, F., </a:t>
            </a:r>
            <a:r>
              <a:rPr lang="en-US" sz="833" err="1">
                <a:solidFill>
                  <a:srgbClr val="212121"/>
                </a:solidFill>
                <a:latin typeface="Verdana" panose="020B0604030504040204" pitchFamily="34" charset="0"/>
                <a:ea typeface="Verdana" panose="020B0604030504040204" pitchFamily="34" charset="0"/>
              </a:rPr>
              <a:t>Vanhooymissen</a:t>
            </a:r>
            <a:r>
              <a:rPr lang="en-US" sz="833">
                <a:solidFill>
                  <a:srgbClr val="212121"/>
                </a:solidFill>
                <a:latin typeface="Verdana" panose="020B0604030504040204" pitchFamily="34" charset="0"/>
                <a:ea typeface="Verdana" panose="020B0604030504040204" pitchFamily="34" charset="0"/>
              </a:rPr>
              <a:t> I &amp; </a:t>
            </a:r>
            <a:r>
              <a:rPr lang="en-US" sz="833" err="1">
                <a:solidFill>
                  <a:srgbClr val="212121"/>
                </a:solidFill>
                <a:latin typeface="Verdana" panose="020B0604030504040204" pitchFamily="34" charset="0"/>
                <a:ea typeface="Verdana" panose="020B0604030504040204" pitchFamily="34" charset="0"/>
              </a:rPr>
              <a:t>Puylaert</a:t>
            </a:r>
            <a:r>
              <a:rPr lang="en-US" sz="833">
                <a:solidFill>
                  <a:srgbClr val="212121"/>
                </a:solidFill>
                <a:latin typeface="Verdana" panose="020B0604030504040204" pitchFamily="34" charset="0"/>
                <a:ea typeface="Verdana" panose="020B0604030504040204" pitchFamily="34" charset="0"/>
              </a:rPr>
              <a:t> J, Radiology Assistant website</a:t>
            </a:r>
            <a:r>
              <a:rPr lang="en-US" sz="833" baseline="30000">
                <a:solidFill>
                  <a:srgbClr val="212121"/>
                </a:solidFill>
                <a:latin typeface="Verdana" panose="020B0604030504040204" pitchFamily="34" charset="0"/>
                <a:ea typeface="Verdana" panose="020B0604030504040204" pitchFamily="34" charset="0"/>
              </a:rPr>
              <a:t>. </a:t>
            </a:r>
            <a:r>
              <a:rPr lang="en-US" sz="833">
                <a:solidFill>
                  <a:srgbClr val="212121"/>
                </a:solidFill>
                <a:latin typeface="Verdana" panose="020B0604030504040204" pitchFamily="34" charset="0"/>
                <a:ea typeface="Verdana" panose="020B0604030504040204" pitchFamily="34" charset="0"/>
              </a:rPr>
              <a:t>Reproduced with permission from the Radiology Assistant website, strictly for educational purposes only.</a:t>
            </a:r>
          </a:p>
        </p:txBody>
      </p:sp>
      <p:sp>
        <p:nvSpPr>
          <p:cNvPr id="13" name="Google Shape;11764;p291">
            <a:extLst>
              <a:ext uri="{FF2B5EF4-FFF2-40B4-BE49-F238E27FC236}">
                <a16:creationId xmlns:a16="http://schemas.microsoft.com/office/drawing/2014/main" id="{DC8F6C60-30F4-416A-821E-304FC13B47D8}"/>
              </a:ext>
            </a:extLst>
          </p:cNvPr>
          <p:cNvSpPr/>
          <p:nvPr/>
        </p:nvSpPr>
        <p:spPr>
          <a:xfrm>
            <a:off x="616013" y="1344703"/>
            <a:ext cx="270000" cy="27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40791601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248;p286">
            <a:extLst>
              <a:ext uri="{FF2B5EF4-FFF2-40B4-BE49-F238E27FC236}">
                <a16:creationId xmlns:a16="http://schemas.microsoft.com/office/drawing/2014/main" id="{E1362E10-5572-48FC-9C10-EC9B0D610335}"/>
              </a:ext>
            </a:extLst>
          </p:cNvPr>
          <p:cNvSpPr/>
          <p:nvPr/>
        </p:nvSpPr>
        <p:spPr>
          <a:xfrm>
            <a:off x="5910147" y="2285104"/>
            <a:ext cx="4990170" cy="2805828"/>
          </a:xfrm>
          <a:prstGeom prst="roundRect">
            <a:avLst>
              <a:gd name="adj" fmla="val 16667"/>
            </a:avLst>
          </a:prstGeom>
          <a:solidFill>
            <a:schemeClr val="lt2"/>
          </a:solidFill>
          <a:ln w="57150" cap="flat" cmpd="sng">
            <a:solidFill>
              <a:schemeClr val="accent1"/>
            </a:solidFill>
            <a:prstDash val="solid"/>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00471C27-49AF-4B06-9570-4D61D9301215}"/>
              </a:ext>
            </a:extLst>
          </p:cNvPr>
          <p:cNvSpPr>
            <a:spLocks noGrp="1"/>
          </p:cNvSpPr>
          <p:nvPr>
            <p:ph type="title"/>
          </p:nvPr>
        </p:nvSpPr>
        <p:spPr>
          <a:xfrm>
            <a:off x="605367" y="378458"/>
            <a:ext cx="10145760" cy="923330"/>
          </a:xfrm>
        </p:spPr>
        <p:txBody>
          <a:bodyPr/>
          <a:lstStyle/>
          <a:p>
            <a:r>
              <a:rPr lang="en-US"/>
              <a:t>Appendiceal involvement in ileocecal CD on IUS</a:t>
            </a:r>
          </a:p>
        </p:txBody>
      </p:sp>
      <p:sp>
        <p:nvSpPr>
          <p:cNvPr id="4" name="Slide Number Placeholder 3">
            <a:extLst>
              <a:ext uri="{FF2B5EF4-FFF2-40B4-BE49-F238E27FC236}">
                <a16:creationId xmlns:a16="http://schemas.microsoft.com/office/drawing/2014/main" id="{A984E1A8-3BD2-4D94-BE42-B9F243774221}"/>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9</a:t>
            </a:fld>
            <a:endParaRPr lang="en-US">
              <a:solidFill>
                <a:srgbClr val="646464"/>
              </a:solidFill>
            </a:endParaRPr>
          </a:p>
        </p:txBody>
      </p:sp>
      <p:sp>
        <p:nvSpPr>
          <p:cNvPr id="5" name="Text Placeholder 4">
            <a:extLst>
              <a:ext uri="{FF2B5EF4-FFF2-40B4-BE49-F238E27FC236}">
                <a16:creationId xmlns:a16="http://schemas.microsoft.com/office/drawing/2014/main" id="{90B32A66-1084-42E8-BD5E-C5C6A4E000C3}"/>
              </a:ext>
            </a:extLst>
          </p:cNvPr>
          <p:cNvSpPr>
            <a:spLocks noGrp="1"/>
          </p:cNvSpPr>
          <p:nvPr>
            <p:ph type="body" sz="quarter" idx="17"/>
          </p:nvPr>
        </p:nvSpPr>
        <p:spPr/>
        <p:txBody>
          <a:bodyPr/>
          <a:lstStyle/>
          <a:p>
            <a:r>
              <a:rPr lang="en-US"/>
              <a:t>IUS: intestinal ultrasound; CD: Crohn’s disease.</a:t>
            </a:r>
          </a:p>
          <a:p>
            <a:r>
              <a:rPr lang="en-US" err="1"/>
              <a:t>Zijta</a:t>
            </a:r>
            <a:r>
              <a:rPr lang="en-US"/>
              <a:t>, F., </a:t>
            </a:r>
            <a:r>
              <a:rPr lang="en-US" err="1"/>
              <a:t>Vanhooymissen</a:t>
            </a:r>
            <a:r>
              <a:rPr lang="en-US"/>
              <a:t>, I. &amp; </a:t>
            </a:r>
            <a:r>
              <a:rPr lang="en-US" err="1"/>
              <a:t>Puylaert</a:t>
            </a:r>
            <a:r>
              <a:rPr lang="en-US"/>
              <a:t>, J. Crohn's disease - role of Ultrasound. </a:t>
            </a:r>
            <a:r>
              <a:rPr lang="en-US" i="1"/>
              <a:t>Radiology Assistant</a:t>
            </a:r>
            <a:r>
              <a:rPr lang="en-US"/>
              <a:t>. Available at: https://radiologyassistant.nl/abdomen/bowel/ultrasound-in-crohns-disease </a:t>
            </a:r>
          </a:p>
        </p:txBody>
      </p:sp>
      <p:sp>
        <p:nvSpPr>
          <p:cNvPr id="6" name="Content Placeholder 2">
            <a:extLst>
              <a:ext uri="{FF2B5EF4-FFF2-40B4-BE49-F238E27FC236}">
                <a16:creationId xmlns:a16="http://schemas.microsoft.com/office/drawing/2014/main" id="{DE8F3DF5-2D51-4C92-A3FE-D9B6A0FF2EDA}"/>
              </a:ext>
            </a:extLst>
          </p:cNvPr>
          <p:cNvSpPr txBox="1">
            <a:spLocks/>
          </p:cNvSpPr>
          <p:nvPr/>
        </p:nvSpPr>
        <p:spPr>
          <a:xfrm>
            <a:off x="522263" y="1502478"/>
            <a:ext cx="5387884" cy="502573"/>
          </a:xfrm>
          <a:prstGeom prst="rect">
            <a:avLst/>
          </a:prstGeom>
          <a:noFill/>
        </p:spPr>
        <p:txBody>
          <a:bodyPr wrap="square">
            <a:spAutoFit/>
          </a:bodyPr>
          <a:lstStyle>
            <a:defPPr>
              <a:defRPr lang="en-US"/>
            </a:defPPr>
            <a:lvl1pPr lvl="0" algn="ctr" defTabSz="685800" fontAlgn="auto">
              <a:spcBef>
                <a:spcPts val="0"/>
              </a:spcBef>
              <a:spcAft>
                <a:spcPts val="0"/>
              </a:spcAft>
              <a:defRPr sz="1600" b="1">
                <a:solidFill>
                  <a:schemeClr val="accent1"/>
                </a:solidFill>
                <a:latin typeface="Verdana" panose="020B0604030504040204" pitchFamily="34" charset="0"/>
                <a:ea typeface="Verdana" panose="020B0604030504040204" pitchFamily="34" charset="0"/>
                <a:cs typeface="+mn-cs"/>
              </a:defRPr>
            </a:lvl1pPr>
            <a:lvl2pPr marL="641350" indent="-280988" eaLnBrk="1" hangingPunct="1">
              <a:lnSpc>
                <a:spcPct val="100000"/>
              </a:lnSpc>
              <a:spcBef>
                <a:spcPts val="0"/>
              </a:spcBef>
              <a:buClr>
                <a:schemeClr val="tx1"/>
              </a:buClr>
              <a:buSzPct val="100000"/>
              <a:buFont typeface="Arial" pitchFamily="-65" charset="0"/>
              <a:buChar char="–"/>
              <a:tabLst/>
              <a:defRPr sz="2400">
                <a:latin typeface="Verdana" charset="0"/>
                <a:ea typeface="Verdana" charset="0"/>
                <a:cs typeface="Verdana" charset="0"/>
              </a:defRPr>
            </a:lvl2pPr>
            <a:lvl3pPr marL="877824" indent="-241402" eaLnBrk="1" hangingPunct="1">
              <a:lnSpc>
                <a:spcPct val="100000"/>
              </a:lnSpc>
              <a:spcBef>
                <a:spcPts val="0"/>
              </a:spcBef>
              <a:buClr>
                <a:schemeClr val="tx1"/>
              </a:buClr>
              <a:buSzPct val="100000"/>
              <a:buFont typeface="Arial" pitchFamily="-65" charset="0"/>
              <a:buChar char="•"/>
              <a:defRPr sz="2160">
                <a:latin typeface="Verdana" charset="0"/>
                <a:ea typeface="Verdana" charset="0"/>
                <a:cs typeface="Verdana" charset="0"/>
              </a:defRPr>
            </a:lvl3pPr>
            <a:lvl4pPr marL="1316736" indent="-241402" eaLnBrk="1" hangingPunct="1">
              <a:lnSpc>
                <a:spcPct val="100000"/>
              </a:lnSpc>
              <a:spcBef>
                <a:spcPts val="0"/>
              </a:spcBef>
              <a:buClr>
                <a:schemeClr val="tx1"/>
              </a:buClr>
              <a:buSzPct val="100000"/>
              <a:buFont typeface="Arial" pitchFamily="-65" charset="0"/>
              <a:buChar char="–"/>
              <a:defRPr sz="1800">
                <a:latin typeface="Verdana" charset="0"/>
                <a:ea typeface="Verdana" charset="0"/>
                <a:cs typeface="Verdana" charset="0"/>
              </a:defRPr>
            </a:lvl4pPr>
            <a:lvl5pPr marL="1785557" indent="-229362" eaLnBrk="1" hangingPunct="1">
              <a:lnSpc>
                <a:spcPct val="100000"/>
              </a:lnSpc>
              <a:spcBef>
                <a:spcPts val="0"/>
              </a:spcBef>
              <a:buClr>
                <a:schemeClr val="tx1"/>
              </a:buClr>
              <a:buSzPct val="100000"/>
              <a:buFont typeface="Arial" pitchFamily="-65" charset="0"/>
              <a:buChar char="»"/>
              <a:defRPr sz="1560">
                <a:latin typeface="Verdana" charset="0"/>
                <a:ea typeface="Verdana" charset="0"/>
                <a:cs typeface="Verdana" charset="0"/>
              </a:defRPr>
            </a:lvl5pPr>
            <a:lvl6pPr marL="2131468" indent="-230429" fontAlgn="base">
              <a:spcBef>
                <a:spcPts val="455"/>
              </a:spcBef>
              <a:spcAft>
                <a:spcPct val="0"/>
              </a:spcAft>
              <a:buSzPct val="100000"/>
              <a:buFont typeface="Arial" pitchFamily="-110" charset="0"/>
              <a:buChar char="»"/>
              <a:defRPr sz="2040">
                <a:latin typeface="+mn-lt"/>
                <a:ea typeface="+mn-ea"/>
                <a:cs typeface="+mn-cs"/>
              </a:defRPr>
            </a:lvl6pPr>
            <a:lvl7pPr marL="2477111" indent="-230429" fontAlgn="base">
              <a:spcBef>
                <a:spcPts val="455"/>
              </a:spcBef>
              <a:spcAft>
                <a:spcPct val="0"/>
              </a:spcAft>
              <a:buSzPct val="100000"/>
              <a:buFont typeface="Arial" pitchFamily="-110" charset="0"/>
              <a:buChar char="»"/>
              <a:defRPr sz="2040">
                <a:latin typeface="+mn-lt"/>
                <a:ea typeface="+mn-ea"/>
                <a:cs typeface="+mn-cs"/>
              </a:defRPr>
            </a:lvl7pPr>
            <a:lvl8pPr marL="2822754" indent="-230429" fontAlgn="base">
              <a:spcBef>
                <a:spcPts val="455"/>
              </a:spcBef>
              <a:spcAft>
                <a:spcPct val="0"/>
              </a:spcAft>
              <a:buSzPct val="100000"/>
              <a:buFont typeface="Arial" pitchFamily="-110" charset="0"/>
              <a:buChar char="»"/>
              <a:defRPr sz="2040">
                <a:latin typeface="+mn-lt"/>
                <a:ea typeface="+mn-ea"/>
                <a:cs typeface="+mn-cs"/>
              </a:defRPr>
            </a:lvl8pPr>
            <a:lvl9pPr marL="3168397" indent="-230429" fontAlgn="base">
              <a:spcBef>
                <a:spcPts val="455"/>
              </a:spcBef>
              <a:spcAft>
                <a:spcPct val="0"/>
              </a:spcAft>
              <a:buSzPct val="100000"/>
              <a:buFont typeface="Arial" pitchFamily="-110" charset="0"/>
              <a:buChar char="»"/>
              <a:defRPr sz="2040">
                <a:latin typeface="+mn-lt"/>
                <a:ea typeface="+mn-ea"/>
                <a:cs typeface="+mn-cs"/>
              </a:defRPr>
            </a:lvl9pPr>
          </a:lstStyle>
          <a:p>
            <a:pPr defTabSz="571477">
              <a:defRPr/>
            </a:pPr>
            <a:r>
              <a:rPr lang="en-US" sz="1333">
                <a:solidFill>
                  <a:srgbClr val="00A0DF"/>
                </a:solidFill>
              </a:rPr>
              <a:t>Normal (A) and different variations (B-D) of appendiceal involvement in ileocecal CD on IUS</a:t>
            </a:r>
          </a:p>
        </p:txBody>
      </p:sp>
      <p:sp>
        <p:nvSpPr>
          <p:cNvPr id="7" name="TextBox 6">
            <a:extLst>
              <a:ext uri="{FF2B5EF4-FFF2-40B4-BE49-F238E27FC236}">
                <a16:creationId xmlns:a16="http://schemas.microsoft.com/office/drawing/2014/main" id="{A178B7BC-1F1D-47FC-89CA-B09FB0C08622}"/>
              </a:ext>
            </a:extLst>
          </p:cNvPr>
          <p:cNvSpPr txBox="1"/>
          <p:nvPr/>
        </p:nvSpPr>
        <p:spPr>
          <a:xfrm>
            <a:off x="6041287" y="2418439"/>
            <a:ext cx="4709840" cy="2553776"/>
          </a:xfrm>
          <a:prstGeom prst="rect">
            <a:avLst/>
          </a:prstGeom>
          <a:noFill/>
        </p:spPr>
        <p:txBody>
          <a:bodyPr wrap="square">
            <a:spAutoFit/>
          </a:bodyPr>
          <a:lstStyle/>
          <a:p>
            <a:pPr algn="ctr" defTabSz="571477">
              <a:defRPr/>
            </a:pPr>
            <a:r>
              <a:rPr lang="en-US" sz="1333">
                <a:solidFill>
                  <a:srgbClr val="000000"/>
                </a:solidFill>
                <a:latin typeface="Verdana" panose="020B0604030504040204" pitchFamily="34" charset="0"/>
                <a:ea typeface="Verdana" panose="020B0604030504040204" pitchFamily="34" charset="0"/>
              </a:rPr>
              <a:t>In most patients with ileocecal CD the appendix (green arrow) is normal (image A), or only minimally reactively thickened (image B).</a:t>
            </a:r>
          </a:p>
          <a:p>
            <a:pPr algn="ctr" defTabSz="571477">
              <a:defRPr/>
            </a:pPr>
            <a:endParaRPr lang="en-US" sz="1333">
              <a:solidFill>
                <a:srgbClr val="000000"/>
              </a:solidFill>
              <a:latin typeface="Verdana" panose="020B0604030504040204" pitchFamily="34" charset="0"/>
              <a:ea typeface="Verdana" panose="020B0604030504040204" pitchFamily="34" charset="0"/>
            </a:endParaRPr>
          </a:p>
          <a:p>
            <a:pPr algn="ctr" defTabSz="571477">
              <a:defRPr/>
            </a:pPr>
            <a:r>
              <a:rPr lang="en-US" sz="1333">
                <a:solidFill>
                  <a:srgbClr val="000000"/>
                </a:solidFill>
                <a:latin typeface="Verdana" panose="020B0604030504040204" pitchFamily="34" charset="0"/>
                <a:ea typeface="Verdana" panose="020B0604030504040204" pitchFamily="34" charset="0"/>
              </a:rPr>
              <a:t>In some patients (image C) with ileocecal CD, slight transmural changes in the appendix submucosa (shown as*) indicate Crohn’s involvement in the appendix.</a:t>
            </a:r>
          </a:p>
          <a:p>
            <a:pPr algn="ctr" defTabSz="571477">
              <a:defRPr/>
            </a:pPr>
            <a:endParaRPr lang="en-US" sz="1333">
              <a:solidFill>
                <a:srgbClr val="000000"/>
              </a:solidFill>
              <a:latin typeface="Verdana" panose="020B0604030504040204" pitchFamily="34" charset="0"/>
              <a:ea typeface="Verdana" panose="020B0604030504040204" pitchFamily="34" charset="0"/>
            </a:endParaRPr>
          </a:p>
          <a:p>
            <a:pPr algn="ctr" defTabSz="571477">
              <a:defRPr/>
            </a:pPr>
            <a:r>
              <a:rPr lang="en-US" sz="1333">
                <a:solidFill>
                  <a:srgbClr val="000000"/>
                </a:solidFill>
                <a:latin typeface="Verdana" panose="020B0604030504040204" pitchFamily="34" charset="0"/>
                <a:ea typeface="Verdana" panose="020B0604030504040204" pitchFamily="34" charset="0"/>
              </a:rPr>
              <a:t>In image ‘D’, there is severe involvement of the ileum, cecum and appendix (green arrow), with abundant surrounding inflamed fat.</a:t>
            </a:r>
          </a:p>
        </p:txBody>
      </p:sp>
      <p:pic>
        <p:nvPicPr>
          <p:cNvPr id="8" name="Picture 7">
            <a:extLst>
              <a:ext uri="{FF2B5EF4-FFF2-40B4-BE49-F238E27FC236}">
                <a16:creationId xmlns:a16="http://schemas.microsoft.com/office/drawing/2014/main" id="{AEBDD8EC-8C1D-4728-B06E-200924ED19AD}"/>
              </a:ext>
            </a:extLst>
          </p:cNvPr>
          <p:cNvPicPr>
            <a:picLocks noChangeAspect="1"/>
          </p:cNvPicPr>
          <p:nvPr/>
        </p:nvPicPr>
        <p:blipFill>
          <a:blip r:embed="rId2"/>
          <a:stretch>
            <a:fillRect/>
          </a:stretch>
        </p:blipFill>
        <p:spPr>
          <a:xfrm>
            <a:off x="1419684" y="2035884"/>
            <a:ext cx="3626243" cy="3311465"/>
          </a:xfrm>
          <a:prstGeom prst="rect">
            <a:avLst/>
          </a:prstGeom>
        </p:spPr>
      </p:pic>
      <p:sp>
        <p:nvSpPr>
          <p:cNvPr id="10" name="TextBox 9">
            <a:extLst>
              <a:ext uri="{FF2B5EF4-FFF2-40B4-BE49-F238E27FC236}">
                <a16:creationId xmlns:a16="http://schemas.microsoft.com/office/drawing/2014/main" id="{31D5526C-2157-4C44-9055-808707E83A64}"/>
              </a:ext>
            </a:extLst>
          </p:cNvPr>
          <p:cNvSpPr txBox="1"/>
          <p:nvPr/>
        </p:nvSpPr>
        <p:spPr>
          <a:xfrm>
            <a:off x="1274969" y="5393443"/>
            <a:ext cx="3928933" cy="476862"/>
          </a:xfrm>
          <a:prstGeom prst="rect">
            <a:avLst/>
          </a:prstGeom>
          <a:noFill/>
        </p:spPr>
        <p:txBody>
          <a:bodyPr wrap="square">
            <a:spAutoFit/>
          </a:bodyPr>
          <a:lstStyle/>
          <a:p>
            <a:pPr algn="ctr" defTabSz="571477">
              <a:defRPr/>
            </a:pPr>
            <a:r>
              <a:rPr lang="en-US" sz="833">
                <a:solidFill>
                  <a:srgbClr val="212121"/>
                </a:solidFill>
                <a:latin typeface="Verdana" panose="020B0604030504040204" pitchFamily="34" charset="0"/>
                <a:ea typeface="Verdana" panose="020B0604030504040204" pitchFamily="34" charset="0"/>
              </a:rPr>
              <a:t>Image credit: </a:t>
            </a:r>
            <a:r>
              <a:rPr lang="en-US" sz="833" err="1">
                <a:solidFill>
                  <a:srgbClr val="212121"/>
                </a:solidFill>
                <a:latin typeface="Verdana" panose="020B0604030504040204" pitchFamily="34" charset="0"/>
                <a:ea typeface="Verdana" panose="020B0604030504040204" pitchFamily="34" charset="0"/>
              </a:rPr>
              <a:t>Zijta</a:t>
            </a:r>
            <a:r>
              <a:rPr lang="en-US" sz="833">
                <a:solidFill>
                  <a:srgbClr val="212121"/>
                </a:solidFill>
                <a:latin typeface="Verdana" panose="020B0604030504040204" pitchFamily="34" charset="0"/>
                <a:ea typeface="Verdana" panose="020B0604030504040204" pitchFamily="34" charset="0"/>
              </a:rPr>
              <a:t>, F., </a:t>
            </a:r>
            <a:r>
              <a:rPr lang="en-US" sz="833" err="1">
                <a:solidFill>
                  <a:srgbClr val="212121"/>
                </a:solidFill>
                <a:latin typeface="Verdana" panose="020B0604030504040204" pitchFamily="34" charset="0"/>
                <a:ea typeface="Verdana" panose="020B0604030504040204" pitchFamily="34" charset="0"/>
              </a:rPr>
              <a:t>Vanhooymissen</a:t>
            </a:r>
            <a:r>
              <a:rPr lang="en-US" sz="833">
                <a:solidFill>
                  <a:srgbClr val="212121"/>
                </a:solidFill>
                <a:latin typeface="Verdana" panose="020B0604030504040204" pitchFamily="34" charset="0"/>
                <a:ea typeface="Verdana" panose="020B0604030504040204" pitchFamily="34" charset="0"/>
              </a:rPr>
              <a:t> I &amp; </a:t>
            </a:r>
            <a:r>
              <a:rPr lang="en-US" sz="833" err="1">
                <a:solidFill>
                  <a:srgbClr val="212121"/>
                </a:solidFill>
                <a:latin typeface="Verdana" panose="020B0604030504040204" pitchFamily="34" charset="0"/>
                <a:ea typeface="Verdana" panose="020B0604030504040204" pitchFamily="34" charset="0"/>
              </a:rPr>
              <a:t>Puylaert</a:t>
            </a:r>
            <a:r>
              <a:rPr lang="en-US" sz="833">
                <a:solidFill>
                  <a:srgbClr val="212121"/>
                </a:solidFill>
                <a:latin typeface="Verdana" panose="020B0604030504040204" pitchFamily="34" charset="0"/>
                <a:ea typeface="Verdana" panose="020B0604030504040204" pitchFamily="34" charset="0"/>
              </a:rPr>
              <a:t> J, Radiology Assistant website</a:t>
            </a:r>
            <a:r>
              <a:rPr lang="en-US" sz="833" baseline="30000">
                <a:solidFill>
                  <a:srgbClr val="212121"/>
                </a:solidFill>
                <a:latin typeface="Verdana" panose="020B0604030504040204" pitchFamily="34" charset="0"/>
                <a:ea typeface="Verdana" panose="020B0604030504040204" pitchFamily="34" charset="0"/>
              </a:rPr>
              <a:t>. </a:t>
            </a:r>
            <a:r>
              <a:rPr lang="en-US" sz="833">
                <a:solidFill>
                  <a:srgbClr val="212121"/>
                </a:solidFill>
                <a:latin typeface="Verdana" panose="020B0604030504040204" pitchFamily="34" charset="0"/>
                <a:ea typeface="Verdana" panose="020B0604030504040204" pitchFamily="34" charset="0"/>
              </a:rPr>
              <a:t>Reproduced with permission from the Radiology Assistant website, strictly for educational purposes only.</a:t>
            </a:r>
          </a:p>
        </p:txBody>
      </p:sp>
    </p:spTree>
    <p:extLst>
      <p:ext uri="{BB962C8B-B14F-4D97-AF65-F5344CB8AC3E}">
        <p14:creationId xmlns:p14="http://schemas.microsoft.com/office/powerpoint/2010/main" val="3067792983"/>
      </p:ext>
    </p:extLst>
  </p:cSld>
  <p:clrMapOvr>
    <a:masterClrMapping/>
  </p:clrMapOvr>
  <p:transition>
    <p:fade/>
  </p:transition>
</p:sld>
</file>

<file path=ppt/theme/theme1.xml><?xml version="1.0" encoding="utf-8"?>
<a:theme xmlns:a="http://schemas.openxmlformats.org/drawingml/2006/main" name="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2.xml><?xml version="1.0" encoding="utf-8"?>
<a:theme xmlns:a="http://schemas.openxmlformats.org/drawingml/2006/main" name="3_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3.xml><?xml version="1.0" encoding="utf-8"?>
<a:theme xmlns:a="http://schemas.openxmlformats.org/drawingml/2006/main" name="2_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943893CAC188448441914B5AD973FC" ma:contentTypeVersion="16" ma:contentTypeDescription="Create a new document." ma:contentTypeScope="" ma:versionID="2a3f3a897111ce8682617aa389c4320b">
  <xsd:schema xmlns:xsd="http://www.w3.org/2001/XMLSchema" xmlns:xs="http://www.w3.org/2001/XMLSchema" xmlns:p="http://schemas.microsoft.com/office/2006/metadata/properties" xmlns:ns2="2f5a00a0-00a9-4ebd-ab83-b670282423d5" xmlns:ns3="9da69562-6208-4f6e-9fc9-2656ac50773a" targetNamespace="http://schemas.microsoft.com/office/2006/metadata/properties" ma:root="true" ma:fieldsID="9e7315fea212fa681c7ce3d70417468c" ns2:_="" ns3:_="">
    <xsd:import namespace="2f5a00a0-00a9-4ebd-ab83-b670282423d5"/>
    <xsd:import namespace="9da69562-6208-4f6e-9fc9-2656ac5077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a00a0-00a9-4ebd-ab83-b67028242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69562-6208-4f6e-9fc9-2656ac5077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89918e6-1677-47b1-bb66-e2ea32331702}" ma:internalName="TaxCatchAll" ma:showField="CatchAllData" ma:web="9da69562-6208-4f6e-9fc9-2656ac5077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a69562-6208-4f6e-9fc9-2656ac50773a" xsi:nil="true"/>
    <lcf76f155ced4ddcb4097134ff3c332f xmlns="2f5a00a0-00a9-4ebd-ab83-b670282423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434356-D673-444A-9003-AF2A436DD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a00a0-00a9-4ebd-ab83-b670282423d5"/>
    <ds:schemaRef ds:uri="9da69562-6208-4f6e-9fc9-2656ac507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A591F6-2C21-4E66-84DB-4218D345C1D5}">
  <ds:schemaRefs>
    <ds:schemaRef ds:uri="http://schemas.microsoft.com/sharepoint/v3/contenttype/forms"/>
  </ds:schemaRefs>
</ds:datastoreItem>
</file>

<file path=customXml/itemProps3.xml><?xml version="1.0" encoding="utf-8"?>
<ds:datastoreItem xmlns:ds="http://schemas.openxmlformats.org/officeDocument/2006/customXml" ds:itemID="{48DFA57E-EAC2-4615-BA31-F1F2CDA43213}">
  <ds:schemaRefs>
    <ds:schemaRef ds:uri="http://schemas.microsoft.com/office/2006/metadata/properties"/>
    <ds:schemaRef ds:uri="2f5a00a0-00a9-4ebd-ab83-b670282423d5"/>
    <ds:schemaRef ds:uri="http://purl.org/dc/elements/1.1/"/>
    <ds:schemaRef ds:uri="9da69562-6208-4f6e-9fc9-2656ac50773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TotalTime>
  <Words>2337</Words>
  <Application>Microsoft Office PowerPoint</Application>
  <PresentationFormat>Widescreen</PresentationFormat>
  <Paragraphs>193</Paragraphs>
  <Slides>15</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BlinkMacSystemFont</vt:lpstr>
      <vt:lpstr>Calibri</vt:lpstr>
      <vt:lpstr>Georgia</vt:lpstr>
      <vt:lpstr>Roboto</vt:lpstr>
      <vt:lpstr>Roboto Condensed</vt:lpstr>
      <vt:lpstr>Verdana</vt:lpstr>
      <vt:lpstr>Janssen Our Promise Widescreen - COOL</vt:lpstr>
      <vt:lpstr>3_Janssen Our Promise Widescreen - COOL</vt:lpstr>
      <vt:lpstr>2_Janssen Our Promise Widescreen - COOL</vt:lpstr>
      <vt:lpstr>Chapter 6: IUS for clinical management of CD</vt:lpstr>
      <vt:lpstr>About IUS Primer module</vt:lpstr>
      <vt:lpstr>Special thanks to IUS Primer AOCC working group members</vt:lpstr>
      <vt:lpstr>Learning Objectives</vt:lpstr>
      <vt:lpstr>Role of IUS in management of Crohn’s disease</vt:lpstr>
      <vt:lpstr>IUS for monitoring short-term response to treatment in CD</vt:lpstr>
      <vt:lpstr>Example of IUS long-term monitoring of CD in the terminal ileum</vt:lpstr>
      <vt:lpstr>Crohn colitis vs ulcerative colitis</vt:lpstr>
      <vt:lpstr>Appendiceal involvement in ileocecal CD on IUS</vt:lpstr>
      <vt:lpstr>Crohn’s ileitis on IUS and CT scan</vt:lpstr>
      <vt:lpstr>IBUS-SAS – an international score for IUS monitoring in CD*</vt:lpstr>
      <vt:lpstr>Calculation and interpretation of IBUS-SAS for IUS monitoring of CD</vt:lpstr>
      <vt:lpstr>Comparing IUS and endoscopic findings in CD</vt:lpstr>
      <vt:lpstr>Comparing IUS and endoscopic findings for monitoring treatment response in CD</vt:lpstr>
      <vt:lpstr>Comparing IUS and endoscopic findings for monitoring treatment response in CD (contd.)</vt:lpstr>
    </vt:vector>
  </TitlesOfParts>
  <Company>JNJ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IUS for clinical management of CD</dc:title>
  <dc:creator>Ho, Aloysius [JACSG NON J&amp;J]</dc:creator>
  <cp:lastModifiedBy>Ho, Aloysius [JACSG NON J&amp;J]</cp:lastModifiedBy>
  <cp:revision>1</cp:revision>
  <dcterms:created xsi:type="dcterms:W3CDTF">2023-01-31T09:05:38Z</dcterms:created>
  <dcterms:modified xsi:type="dcterms:W3CDTF">2023-02-01T03:24:41Z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0x01010086943893CAC188448441914B5AD973FC</vt:lpwstr>
  </property>
  <property fmtid="{D5CDD505-2E9C-101B-9397-08002B2CF9AE}" pid="3" name="MediaServiceImageTags">
    <vt:lpwstr/>
  </property>
</Properties>
</file>